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1"/>
    <p:sldMasterId id="2147483711" r:id="rId2"/>
  </p:sldMasterIdLst>
  <p:sldIdLst>
    <p:sldId id="256" r:id="rId3"/>
    <p:sldId id="257" r:id="rId4"/>
    <p:sldId id="285" r:id="rId5"/>
    <p:sldId id="266" r:id="rId6"/>
    <p:sldId id="259" r:id="rId7"/>
    <p:sldId id="260" r:id="rId8"/>
    <p:sldId id="264" r:id="rId9"/>
    <p:sldId id="287" r:id="rId10"/>
    <p:sldId id="286" r:id="rId11"/>
    <p:sldId id="268" r:id="rId12"/>
    <p:sldId id="261" r:id="rId13"/>
    <p:sldId id="269" r:id="rId14"/>
    <p:sldId id="262" r:id="rId15"/>
    <p:sldId id="271" r:id="rId16"/>
    <p:sldId id="288" r:id="rId17"/>
    <p:sldId id="279" r:id="rId18"/>
    <p:sldId id="278" r:id="rId19"/>
    <p:sldId id="265" r:id="rId20"/>
    <p:sldId id="272" r:id="rId21"/>
    <p:sldId id="280" r:id="rId22"/>
    <p:sldId id="281" r:id="rId23"/>
    <p:sldId id="282" r:id="rId24"/>
    <p:sldId id="283" r:id="rId25"/>
    <p:sldId id="273" r:id="rId26"/>
    <p:sldId id="289" r:id="rId27"/>
    <p:sldId id="290" r:id="rId28"/>
    <p:sldId id="291" r:id="rId29"/>
    <p:sldId id="274" r:id="rId30"/>
    <p:sldId id="275" r:id="rId31"/>
    <p:sldId id="276" r:id="rId32"/>
    <p:sldId id="277" r:id="rId33"/>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920" autoAdjust="0"/>
    <p:restoredTop sz="94660"/>
  </p:normalViewPr>
  <p:slideViewPr>
    <p:cSldViewPr>
      <p:cViewPr varScale="1">
        <p:scale>
          <a:sx n="68" d="100"/>
          <a:sy n="68" d="100"/>
        </p:scale>
        <p:origin x="672" y="6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zitiv titlu">
    <p:spTree>
      <p:nvGrpSpPr>
        <p:cNvPr id="1" name=""/>
        <p:cNvGrpSpPr/>
        <p:nvPr/>
      </p:nvGrpSpPr>
      <p:grpSpPr>
        <a:xfrm>
          <a:off x="0" y="0"/>
          <a:ext cx="0" cy="0"/>
          <a:chOff x="0" y="0"/>
          <a:chExt cx="0" cy="0"/>
        </a:xfrm>
      </p:grpSpPr>
      <p:grpSp>
        <p:nvGrpSpPr>
          <p:cNvPr id="32770" name="Group 2"/>
          <p:cNvGrpSpPr>
            <a:grpSpLocks/>
          </p:cNvGrpSpPr>
          <p:nvPr/>
        </p:nvGrpSpPr>
        <p:grpSpPr bwMode="auto">
          <a:xfrm>
            <a:off x="0" y="0"/>
            <a:ext cx="9144000" cy="6858000"/>
            <a:chOff x="0" y="0"/>
            <a:chExt cx="5760" cy="4320"/>
          </a:xfrm>
        </p:grpSpPr>
        <p:sp>
          <p:nvSpPr>
            <p:cNvPr id="32771"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ro-RO" sz="2400">
                <a:latin typeface="Times New Roman" pitchFamily="18" charset="0"/>
              </a:endParaRPr>
            </a:p>
          </p:txBody>
        </p:sp>
        <p:sp>
          <p:nvSpPr>
            <p:cNvPr id="32772" name="Rectangle 4"/>
            <p:cNvSpPr>
              <a:spLocks noChangeArrowheads="1"/>
            </p:cNvSpPr>
            <p:nvPr/>
          </p:nvSpPr>
          <p:spPr bwMode="hidden">
            <a:xfrm>
              <a:off x="1081" y="1065"/>
              <a:ext cx="4679" cy="1596"/>
            </a:xfrm>
            <a:prstGeom prst="rect">
              <a:avLst/>
            </a:prstGeom>
            <a:solidFill>
              <a:schemeClr val="bg2"/>
            </a:solidFill>
            <a:ln w="9525">
              <a:noFill/>
              <a:miter lim="800000"/>
              <a:headEnd/>
              <a:tailEnd/>
            </a:ln>
          </p:spPr>
          <p:txBody>
            <a:bodyPr/>
            <a:lstStyle/>
            <a:p>
              <a:endParaRPr lang="ro-RO" sz="2400">
                <a:latin typeface="Times New Roman" pitchFamily="18" charset="0"/>
              </a:endParaRPr>
            </a:p>
          </p:txBody>
        </p:sp>
        <p:grpSp>
          <p:nvGrpSpPr>
            <p:cNvPr id="32773" name="Group 5"/>
            <p:cNvGrpSpPr>
              <a:grpSpLocks/>
            </p:cNvGrpSpPr>
            <p:nvPr/>
          </p:nvGrpSpPr>
          <p:grpSpPr bwMode="auto">
            <a:xfrm>
              <a:off x="0" y="672"/>
              <a:ext cx="1806" cy="1989"/>
              <a:chOff x="0" y="672"/>
              <a:chExt cx="1806" cy="1989"/>
            </a:xfrm>
          </p:grpSpPr>
          <p:sp>
            <p:nvSpPr>
              <p:cNvPr id="32774" name="Rectangle 6"/>
              <p:cNvSpPr>
                <a:spLocks noChangeArrowheads="1"/>
              </p:cNvSpPr>
              <p:nvPr userDrawn="1"/>
            </p:nvSpPr>
            <p:spPr bwMode="auto">
              <a:xfrm>
                <a:off x="361" y="2257"/>
                <a:ext cx="363" cy="404"/>
              </a:xfrm>
              <a:prstGeom prst="rect">
                <a:avLst/>
              </a:prstGeom>
              <a:solidFill>
                <a:schemeClr val="accent2"/>
              </a:solidFill>
              <a:ln w="9525">
                <a:noFill/>
                <a:miter lim="800000"/>
                <a:headEnd/>
                <a:tailEnd/>
              </a:ln>
            </p:spPr>
            <p:txBody>
              <a:bodyPr/>
              <a:lstStyle/>
              <a:p>
                <a:endParaRPr lang="ro-RO" sz="2400">
                  <a:latin typeface="Times New Roman" pitchFamily="18" charset="0"/>
                </a:endParaRPr>
              </a:p>
            </p:txBody>
          </p:sp>
          <p:sp>
            <p:nvSpPr>
              <p:cNvPr id="32775" name="Rectangle 7"/>
              <p:cNvSpPr>
                <a:spLocks noChangeArrowheads="1"/>
              </p:cNvSpPr>
              <p:nvPr userDrawn="1"/>
            </p:nvSpPr>
            <p:spPr bwMode="auto">
              <a:xfrm>
                <a:off x="1081" y="1065"/>
                <a:ext cx="362" cy="405"/>
              </a:xfrm>
              <a:prstGeom prst="rect">
                <a:avLst/>
              </a:prstGeom>
              <a:solidFill>
                <a:schemeClr val="folHlink"/>
              </a:solidFill>
              <a:ln w="9525">
                <a:noFill/>
                <a:miter lim="800000"/>
                <a:headEnd/>
                <a:tailEnd/>
              </a:ln>
            </p:spPr>
            <p:txBody>
              <a:bodyPr/>
              <a:lstStyle/>
              <a:p>
                <a:endParaRPr lang="ro-RO" sz="2400">
                  <a:latin typeface="Times New Roman" pitchFamily="18" charset="0"/>
                </a:endParaRPr>
              </a:p>
            </p:txBody>
          </p:sp>
          <p:sp>
            <p:nvSpPr>
              <p:cNvPr id="32776" name="Rectangle 8"/>
              <p:cNvSpPr>
                <a:spLocks noChangeArrowheads="1"/>
              </p:cNvSpPr>
              <p:nvPr userDrawn="1"/>
            </p:nvSpPr>
            <p:spPr bwMode="auto">
              <a:xfrm>
                <a:off x="1437" y="672"/>
                <a:ext cx="369" cy="400"/>
              </a:xfrm>
              <a:prstGeom prst="rect">
                <a:avLst/>
              </a:prstGeom>
              <a:solidFill>
                <a:schemeClr val="folHlink"/>
              </a:solidFill>
              <a:ln w="9525">
                <a:noFill/>
                <a:miter lim="800000"/>
                <a:headEnd/>
                <a:tailEnd/>
              </a:ln>
            </p:spPr>
            <p:txBody>
              <a:bodyPr/>
              <a:lstStyle/>
              <a:p>
                <a:endParaRPr lang="ro-RO" sz="2400">
                  <a:latin typeface="Times New Roman" pitchFamily="18" charset="0"/>
                </a:endParaRPr>
              </a:p>
            </p:txBody>
          </p:sp>
          <p:sp>
            <p:nvSpPr>
              <p:cNvPr id="32777" name="Rectangle 9"/>
              <p:cNvSpPr>
                <a:spLocks noChangeArrowheads="1"/>
              </p:cNvSpPr>
              <p:nvPr userDrawn="1"/>
            </p:nvSpPr>
            <p:spPr bwMode="auto">
              <a:xfrm>
                <a:off x="719" y="2257"/>
                <a:ext cx="368" cy="404"/>
              </a:xfrm>
              <a:prstGeom prst="rect">
                <a:avLst/>
              </a:prstGeom>
              <a:solidFill>
                <a:schemeClr val="bg2"/>
              </a:solidFill>
              <a:ln w="9525">
                <a:noFill/>
                <a:miter lim="800000"/>
                <a:headEnd/>
                <a:tailEnd/>
              </a:ln>
            </p:spPr>
            <p:txBody>
              <a:bodyPr/>
              <a:lstStyle/>
              <a:p>
                <a:endParaRPr lang="ro-RO" sz="2400">
                  <a:latin typeface="Times New Roman" pitchFamily="18" charset="0"/>
                </a:endParaRPr>
              </a:p>
            </p:txBody>
          </p:sp>
          <p:sp>
            <p:nvSpPr>
              <p:cNvPr id="32778" name="Rectangle 10"/>
              <p:cNvSpPr>
                <a:spLocks noChangeArrowheads="1"/>
              </p:cNvSpPr>
              <p:nvPr userDrawn="1"/>
            </p:nvSpPr>
            <p:spPr bwMode="auto">
              <a:xfrm>
                <a:off x="1437" y="1065"/>
                <a:ext cx="369" cy="405"/>
              </a:xfrm>
              <a:prstGeom prst="rect">
                <a:avLst/>
              </a:prstGeom>
              <a:solidFill>
                <a:schemeClr val="accent2"/>
              </a:solidFill>
              <a:ln w="9525">
                <a:noFill/>
                <a:miter lim="800000"/>
                <a:headEnd/>
                <a:tailEnd/>
              </a:ln>
            </p:spPr>
            <p:txBody>
              <a:bodyPr/>
              <a:lstStyle/>
              <a:p>
                <a:endParaRPr lang="ro-RO" sz="2400">
                  <a:latin typeface="Times New Roman" pitchFamily="18" charset="0"/>
                </a:endParaRPr>
              </a:p>
            </p:txBody>
          </p:sp>
          <p:sp>
            <p:nvSpPr>
              <p:cNvPr id="32779" name="Rectangle 11"/>
              <p:cNvSpPr>
                <a:spLocks noChangeArrowheads="1"/>
              </p:cNvSpPr>
              <p:nvPr userDrawn="1"/>
            </p:nvSpPr>
            <p:spPr bwMode="auto">
              <a:xfrm>
                <a:off x="719" y="1464"/>
                <a:ext cx="368" cy="399"/>
              </a:xfrm>
              <a:prstGeom prst="rect">
                <a:avLst/>
              </a:prstGeom>
              <a:solidFill>
                <a:schemeClr val="folHlink"/>
              </a:solidFill>
              <a:ln w="9525">
                <a:noFill/>
                <a:miter lim="800000"/>
                <a:headEnd/>
                <a:tailEnd/>
              </a:ln>
            </p:spPr>
            <p:txBody>
              <a:bodyPr/>
              <a:lstStyle/>
              <a:p>
                <a:endParaRPr lang="ro-RO" sz="2400">
                  <a:latin typeface="Times New Roman" pitchFamily="18" charset="0"/>
                </a:endParaRPr>
              </a:p>
            </p:txBody>
          </p:sp>
          <p:sp>
            <p:nvSpPr>
              <p:cNvPr id="32780" name="Rectangle 12"/>
              <p:cNvSpPr>
                <a:spLocks noChangeArrowheads="1"/>
              </p:cNvSpPr>
              <p:nvPr userDrawn="1"/>
            </p:nvSpPr>
            <p:spPr bwMode="auto">
              <a:xfrm>
                <a:off x="0" y="1464"/>
                <a:ext cx="367" cy="399"/>
              </a:xfrm>
              <a:prstGeom prst="rect">
                <a:avLst/>
              </a:prstGeom>
              <a:solidFill>
                <a:schemeClr val="bg2"/>
              </a:solidFill>
              <a:ln w="9525">
                <a:noFill/>
                <a:miter lim="800000"/>
                <a:headEnd/>
                <a:tailEnd/>
              </a:ln>
            </p:spPr>
            <p:txBody>
              <a:bodyPr/>
              <a:lstStyle/>
              <a:p>
                <a:endParaRPr lang="ro-RO" sz="2400">
                  <a:latin typeface="Times New Roman" pitchFamily="18" charset="0"/>
                </a:endParaRPr>
              </a:p>
            </p:txBody>
          </p:sp>
          <p:sp>
            <p:nvSpPr>
              <p:cNvPr id="32781" name="Rectangle 13"/>
              <p:cNvSpPr>
                <a:spLocks noChangeArrowheads="1"/>
              </p:cNvSpPr>
              <p:nvPr userDrawn="1"/>
            </p:nvSpPr>
            <p:spPr bwMode="auto">
              <a:xfrm>
                <a:off x="1081" y="1464"/>
                <a:ext cx="362" cy="399"/>
              </a:xfrm>
              <a:prstGeom prst="rect">
                <a:avLst/>
              </a:prstGeom>
              <a:solidFill>
                <a:schemeClr val="accent2"/>
              </a:solidFill>
              <a:ln w="9525">
                <a:noFill/>
                <a:miter lim="800000"/>
                <a:headEnd/>
                <a:tailEnd/>
              </a:ln>
            </p:spPr>
            <p:txBody>
              <a:bodyPr/>
              <a:lstStyle/>
              <a:p>
                <a:endParaRPr lang="ro-RO" sz="2400">
                  <a:latin typeface="Times New Roman" pitchFamily="18" charset="0"/>
                </a:endParaRPr>
              </a:p>
            </p:txBody>
          </p:sp>
          <p:sp>
            <p:nvSpPr>
              <p:cNvPr id="32782" name="Rectangle 14"/>
              <p:cNvSpPr>
                <a:spLocks noChangeArrowheads="1"/>
              </p:cNvSpPr>
              <p:nvPr userDrawn="1"/>
            </p:nvSpPr>
            <p:spPr bwMode="auto">
              <a:xfrm>
                <a:off x="361" y="1857"/>
                <a:ext cx="363" cy="406"/>
              </a:xfrm>
              <a:prstGeom prst="rect">
                <a:avLst/>
              </a:prstGeom>
              <a:solidFill>
                <a:schemeClr val="folHlink"/>
              </a:solidFill>
              <a:ln w="9525">
                <a:noFill/>
                <a:miter lim="800000"/>
                <a:headEnd/>
                <a:tailEnd/>
              </a:ln>
            </p:spPr>
            <p:txBody>
              <a:bodyPr/>
              <a:lstStyle/>
              <a:p>
                <a:endParaRPr lang="ro-RO" sz="2400">
                  <a:latin typeface="Times New Roman" pitchFamily="18" charset="0"/>
                </a:endParaRPr>
              </a:p>
            </p:txBody>
          </p:sp>
          <p:sp>
            <p:nvSpPr>
              <p:cNvPr id="32783" name="Rectangle 15"/>
              <p:cNvSpPr>
                <a:spLocks noChangeArrowheads="1"/>
              </p:cNvSpPr>
              <p:nvPr userDrawn="1"/>
            </p:nvSpPr>
            <p:spPr bwMode="auto">
              <a:xfrm>
                <a:off x="719" y="1857"/>
                <a:ext cx="368" cy="406"/>
              </a:xfrm>
              <a:prstGeom prst="rect">
                <a:avLst/>
              </a:prstGeom>
              <a:solidFill>
                <a:schemeClr val="accent2"/>
              </a:solidFill>
              <a:ln w="9525">
                <a:noFill/>
                <a:miter lim="800000"/>
                <a:headEnd/>
                <a:tailEnd/>
              </a:ln>
            </p:spPr>
            <p:txBody>
              <a:bodyPr/>
              <a:lstStyle/>
              <a:p>
                <a:endParaRPr lang="ro-RO" sz="2400">
                  <a:latin typeface="Times New Roman" pitchFamily="18" charset="0"/>
                </a:endParaRPr>
              </a:p>
            </p:txBody>
          </p:sp>
        </p:grpSp>
      </p:grpSp>
      <p:sp>
        <p:nvSpPr>
          <p:cNvPr id="32784" name="Rectangle 16"/>
          <p:cNvSpPr>
            <a:spLocks noGrp="1" noChangeArrowheads="1"/>
          </p:cNvSpPr>
          <p:nvPr>
            <p:ph type="dt" sz="half" idx="2"/>
          </p:nvPr>
        </p:nvSpPr>
        <p:spPr>
          <a:xfrm>
            <a:off x="457200" y="6248400"/>
            <a:ext cx="2133600" cy="457200"/>
          </a:xfrm>
        </p:spPr>
        <p:txBody>
          <a:bodyPr/>
          <a:lstStyle>
            <a:lvl1pPr>
              <a:defRPr/>
            </a:lvl1pPr>
          </a:lstStyle>
          <a:p>
            <a:endParaRPr lang="ro-RO"/>
          </a:p>
        </p:txBody>
      </p:sp>
      <p:sp>
        <p:nvSpPr>
          <p:cNvPr id="32785" name="Rectangle 17"/>
          <p:cNvSpPr>
            <a:spLocks noGrp="1" noChangeArrowheads="1"/>
          </p:cNvSpPr>
          <p:nvPr>
            <p:ph type="ftr" sz="quarter" idx="3"/>
          </p:nvPr>
        </p:nvSpPr>
        <p:spPr/>
        <p:txBody>
          <a:bodyPr/>
          <a:lstStyle>
            <a:lvl1pPr>
              <a:defRPr/>
            </a:lvl1pPr>
          </a:lstStyle>
          <a:p>
            <a:endParaRPr lang="ro-RO"/>
          </a:p>
        </p:txBody>
      </p:sp>
      <p:sp>
        <p:nvSpPr>
          <p:cNvPr id="32786" name="Rectangle 18"/>
          <p:cNvSpPr>
            <a:spLocks noGrp="1" noChangeArrowheads="1"/>
          </p:cNvSpPr>
          <p:nvPr>
            <p:ph type="sldNum" sz="quarter" idx="4"/>
          </p:nvPr>
        </p:nvSpPr>
        <p:spPr/>
        <p:txBody>
          <a:bodyPr/>
          <a:lstStyle>
            <a:lvl1pPr>
              <a:defRPr/>
            </a:lvl1pPr>
          </a:lstStyle>
          <a:p>
            <a:fld id="{EAB594CD-C9AF-4D2E-8BA0-8D0C87DFCA05}" type="slidenum">
              <a:rPr lang="ro-RO"/>
              <a:pPr/>
              <a:t>‹#›</a:t>
            </a:fld>
            <a:endParaRPr lang="ro-RO"/>
          </a:p>
        </p:txBody>
      </p:sp>
      <p:sp>
        <p:nvSpPr>
          <p:cNvPr id="32787" name="Rectangle 19"/>
          <p:cNvSpPr>
            <a:spLocks noGrp="1" noChangeArrowheads="1"/>
          </p:cNvSpPr>
          <p:nvPr>
            <p:ph type="ctrTitle"/>
          </p:nvPr>
        </p:nvSpPr>
        <p:spPr>
          <a:xfrm>
            <a:off x="2971800" y="1828800"/>
            <a:ext cx="6019800" cy="2209800"/>
          </a:xfrm>
        </p:spPr>
        <p:txBody>
          <a:bodyPr/>
          <a:lstStyle>
            <a:lvl1pPr>
              <a:defRPr sz="5000">
                <a:solidFill>
                  <a:srgbClr val="FFFFFF"/>
                </a:solidFill>
              </a:defRPr>
            </a:lvl1pPr>
          </a:lstStyle>
          <a:p>
            <a:r>
              <a:rPr lang="ro-RO"/>
              <a:t>Click to edit Master title style</a:t>
            </a:r>
          </a:p>
        </p:txBody>
      </p:sp>
      <p:sp>
        <p:nvSpPr>
          <p:cNvPr id="32788"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400"/>
            </a:lvl1pPr>
          </a:lstStyle>
          <a:p>
            <a:r>
              <a:rPr lang="ro-RO"/>
              <a:t>Click to edit Master subtitle style</a:t>
            </a:r>
          </a:p>
        </p:txBody>
      </p:sp>
    </p:spTree>
  </p:cSld>
  <p:clrMapOvr>
    <a:masterClrMapping/>
  </p:clrMapOvr>
  <p:transition>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text vertical 2"/>
          <p:cNvSpPr>
            <a:spLocks noGrp="1"/>
          </p:cNvSpPr>
          <p:nvPr>
            <p:ph type="body" orient="vert" idx="1"/>
          </p:nvPr>
        </p:nvSpPr>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subsol 3"/>
          <p:cNvSpPr>
            <a:spLocks noGrp="1"/>
          </p:cNvSpPr>
          <p:nvPr>
            <p:ph type="ftr" sz="quarter" idx="10"/>
          </p:nvPr>
        </p:nvSpPr>
        <p:spPr/>
        <p:txBody>
          <a:bodyPr/>
          <a:lstStyle>
            <a:lvl1pPr>
              <a:defRPr/>
            </a:lvl1pPr>
          </a:lstStyle>
          <a:p>
            <a:endParaRPr lang="ro-RO"/>
          </a:p>
        </p:txBody>
      </p:sp>
      <p:sp>
        <p:nvSpPr>
          <p:cNvPr id="5" name="Substituent număr diapozitiv 4"/>
          <p:cNvSpPr>
            <a:spLocks noGrp="1"/>
          </p:cNvSpPr>
          <p:nvPr>
            <p:ph type="sldNum" sz="quarter" idx="11"/>
          </p:nvPr>
        </p:nvSpPr>
        <p:spPr/>
        <p:txBody>
          <a:bodyPr/>
          <a:lstStyle>
            <a:lvl1pPr>
              <a:defRPr/>
            </a:lvl1pPr>
          </a:lstStyle>
          <a:p>
            <a:fld id="{12AB7AB9-403B-49E7-846A-995629E618DF}" type="slidenum">
              <a:rPr lang="ro-RO"/>
              <a:pPr/>
              <a:t>‹#›</a:t>
            </a:fld>
            <a:endParaRPr lang="ro-RO"/>
          </a:p>
        </p:txBody>
      </p:sp>
      <p:sp>
        <p:nvSpPr>
          <p:cNvPr id="6" name="Substituent dată 5"/>
          <p:cNvSpPr>
            <a:spLocks noGrp="1"/>
          </p:cNvSpPr>
          <p:nvPr>
            <p:ph type="dt" sz="half" idx="12"/>
          </p:nvPr>
        </p:nvSpPr>
        <p:spPr/>
        <p:txBody>
          <a:bodyPr/>
          <a:lstStyle>
            <a:lvl1pPr>
              <a:defRPr/>
            </a:lvl1pPr>
          </a:lstStyle>
          <a:p>
            <a:endParaRPr lang="ro-RO"/>
          </a:p>
        </p:txBody>
      </p:sp>
    </p:spTree>
  </p:cSld>
  <p:clrMapOvr>
    <a:masterClrMapping/>
  </p:clrMapOvr>
  <p:transition>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629400" y="457200"/>
            <a:ext cx="2057400" cy="5410200"/>
          </a:xfrm>
        </p:spPr>
        <p:txBody>
          <a:bodyPr vert="eaVert"/>
          <a:lstStyle/>
          <a:p>
            <a:r>
              <a:rPr lang="ro-RO" smtClean="0"/>
              <a:t>Faceți clic pentru a edita stilul de titlu Coordonator</a:t>
            </a:r>
            <a:endParaRPr lang="ro-RO"/>
          </a:p>
        </p:txBody>
      </p:sp>
      <p:sp>
        <p:nvSpPr>
          <p:cNvPr id="3" name="Substituent text vertical 2"/>
          <p:cNvSpPr>
            <a:spLocks noGrp="1"/>
          </p:cNvSpPr>
          <p:nvPr>
            <p:ph type="body" orient="vert" idx="1"/>
          </p:nvPr>
        </p:nvSpPr>
        <p:spPr>
          <a:xfrm>
            <a:off x="457200" y="457200"/>
            <a:ext cx="6019800" cy="5410200"/>
          </a:xfrm>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subsol 3"/>
          <p:cNvSpPr>
            <a:spLocks noGrp="1"/>
          </p:cNvSpPr>
          <p:nvPr>
            <p:ph type="ftr" sz="quarter" idx="10"/>
          </p:nvPr>
        </p:nvSpPr>
        <p:spPr/>
        <p:txBody>
          <a:bodyPr/>
          <a:lstStyle>
            <a:lvl1pPr>
              <a:defRPr/>
            </a:lvl1pPr>
          </a:lstStyle>
          <a:p>
            <a:endParaRPr lang="ro-RO"/>
          </a:p>
        </p:txBody>
      </p:sp>
      <p:sp>
        <p:nvSpPr>
          <p:cNvPr id="5" name="Substituent număr diapozitiv 4"/>
          <p:cNvSpPr>
            <a:spLocks noGrp="1"/>
          </p:cNvSpPr>
          <p:nvPr>
            <p:ph type="sldNum" sz="quarter" idx="11"/>
          </p:nvPr>
        </p:nvSpPr>
        <p:spPr/>
        <p:txBody>
          <a:bodyPr/>
          <a:lstStyle>
            <a:lvl1pPr>
              <a:defRPr/>
            </a:lvl1pPr>
          </a:lstStyle>
          <a:p>
            <a:fld id="{B747E743-87E2-4B5E-B26A-F3C2EB8FC1F9}" type="slidenum">
              <a:rPr lang="ro-RO"/>
              <a:pPr/>
              <a:t>‹#›</a:t>
            </a:fld>
            <a:endParaRPr lang="ro-RO"/>
          </a:p>
        </p:txBody>
      </p:sp>
      <p:sp>
        <p:nvSpPr>
          <p:cNvPr id="6" name="Substituent dată 5"/>
          <p:cNvSpPr>
            <a:spLocks noGrp="1"/>
          </p:cNvSpPr>
          <p:nvPr>
            <p:ph type="dt" sz="half" idx="12"/>
          </p:nvPr>
        </p:nvSpPr>
        <p:spPr/>
        <p:txBody>
          <a:bodyPr/>
          <a:lstStyle>
            <a:lvl1pPr>
              <a:defRPr/>
            </a:lvl1pPr>
          </a:lstStyle>
          <a:p>
            <a:endParaRPr lang="ro-RO"/>
          </a:p>
        </p:txBody>
      </p:sp>
    </p:spTree>
  </p:cSld>
  <p:clrMapOvr>
    <a:masterClrMapping/>
  </p:clrMapOvr>
  <p:transition>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Diapozitiv titlu">
    <p:spTree>
      <p:nvGrpSpPr>
        <p:cNvPr id="1" name=""/>
        <p:cNvGrpSpPr/>
        <p:nvPr/>
      </p:nvGrpSpPr>
      <p:grpSpPr>
        <a:xfrm>
          <a:off x="0" y="0"/>
          <a:ext cx="0" cy="0"/>
          <a:chOff x="0" y="0"/>
          <a:chExt cx="0" cy="0"/>
        </a:xfrm>
      </p:grpSpPr>
      <p:sp>
        <p:nvSpPr>
          <p:cNvPr id="15" name="Dreptunghi rotunjit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Dreptunghi rotunjit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u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o-RO" smtClean="0"/>
              <a:t>Faceți clic pentru a edita stilul de titlu Coordonator</a:t>
            </a:r>
            <a:endParaRPr kumimoji="0" lang="en-US"/>
          </a:p>
        </p:txBody>
      </p:sp>
      <p:sp>
        <p:nvSpPr>
          <p:cNvPr id="20" name="Subtitlu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o-RO" smtClean="0"/>
              <a:t>Faceți clic pentru editarea stilului de subtitlu al coordonatorului</a:t>
            </a:r>
            <a:endParaRPr kumimoji="0" lang="en-US"/>
          </a:p>
        </p:txBody>
      </p:sp>
      <p:sp>
        <p:nvSpPr>
          <p:cNvPr id="19" name="Substituent dată 18"/>
          <p:cNvSpPr>
            <a:spLocks noGrp="1"/>
          </p:cNvSpPr>
          <p:nvPr>
            <p:ph type="dt" sz="half" idx="10"/>
          </p:nvPr>
        </p:nvSpPr>
        <p:spPr/>
        <p:txBody>
          <a:bodyPr/>
          <a:lstStyle>
            <a:extLst/>
          </a:lstStyle>
          <a:p>
            <a:endParaRPr lang="ro-RO"/>
          </a:p>
        </p:txBody>
      </p:sp>
      <p:sp>
        <p:nvSpPr>
          <p:cNvPr id="8" name="Substituent subsol 7"/>
          <p:cNvSpPr>
            <a:spLocks noGrp="1"/>
          </p:cNvSpPr>
          <p:nvPr>
            <p:ph type="ftr" sz="quarter" idx="11"/>
          </p:nvPr>
        </p:nvSpPr>
        <p:spPr/>
        <p:txBody>
          <a:bodyPr/>
          <a:lstStyle>
            <a:extLst/>
          </a:lstStyle>
          <a:p>
            <a:endParaRPr lang="ro-RO"/>
          </a:p>
        </p:txBody>
      </p:sp>
      <p:sp>
        <p:nvSpPr>
          <p:cNvPr id="11" name="Substituent număr diapozitiv 10"/>
          <p:cNvSpPr>
            <a:spLocks noGrp="1"/>
          </p:cNvSpPr>
          <p:nvPr>
            <p:ph type="sldNum" sz="quarter" idx="12"/>
          </p:nvPr>
        </p:nvSpPr>
        <p:spPr/>
        <p:txBody>
          <a:bodyPr/>
          <a:lstStyle>
            <a:extLst/>
          </a:lstStyle>
          <a:p>
            <a:fld id="{EAB594CD-C9AF-4D2E-8BA0-8D0C87DFCA05}" type="slidenum">
              <a:rPr lang="ro-RO" smtClean="0"/>
              <a:pPr/>
              <a:t>‹#›</a:t>
            </a:fld>
            <a:endParaRPr lang="ro-RO"/>
          </a:p>
        </p:txBody>
      </p:sp>
    </p:spTree>
  </p:cSld>
  <p:clrMapOvr>
    <a:masterClrMapping/>
  </p:clrMapOvr>
  <p:transition>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a:xfrm>
            <a:off x="502920" y="4983480"/>
            <a:ext cx="8183880" cy="1051560"/>
          </a:xfrm>
        </p:spPr>
        <p:txBody>
          <a:bodyPr/>
          <a:lstStyle>
            <a:extLst/>
          </a:lstStyle>
          <a:p>
            <a:r>
              <a:rPr kumimoji="0" lang="ro-RO" smtClean="0"/>
              <a:t>Faceți clic pentru a edita stilul de titlu Coordonator</a:t>
            </a:r>
            <a:endParaRPr kumimoji="0" lang="en-US"/>
          </a:p>
        </p:txBody>
      </p:sp>
      <p:sp>
        <p:nvSpPr>
          <p:cNvPr id="3" name="Substituent conținut 2"/>
          <p:cNvSpPr>
            <a:spLocks noGrp="1"/>
          </p:cNvSpPr>
          <p:nvPr>
            <p:ph idx="1"/>
          </p:nvPr>
        </p:nvSpPr>
        <p:spPr>
          <a:xfrm>
            <a:off x="502920" y="530352"/>
            <a:ext cx="8183880" cy="4187952"/>
          </a:xfrm>
        </p:spPr>
        <p:txBody>
          <a:bodyPr/>
          <a:lstStyle>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extLst/>
          </a:lstStyle>
          <a:p>
            <a:endParaRPr lang="ro-RO"/>
          </a:p>
        </p:txBody>
      </p:sp>
      <p:sp>
        <p:nvSpPr>
          <p:cNvPr id="5" name="Substituent subsol 4"/>
          <p:cNvSpPr>
            <a:spLocks noGrp="1"/>
          </p:cNvSpPr>
          <p:nvPr>
            <p:ph type="ftr" sz="quarter" idx="11"/>
          </p:nvPr>
        </p:nvSpPr>
        <p:spPr/>
        <p:txBody>
          <a:bodyPr/>
          <a:lstStyle>
            <a:extLst/>
          </a:lstStyle>
          <a:p>
            <a:endParaRPr lang="ro-RO"/>
          </a:p>
        </p:txBody>
      </p:sp>
      <p:sp>
        <p:nvSpPr>
          <p:cNvPr id="6" name="Substituent număr diapozitiv 5"/>
          <p:cNvSpPr>
            <a:spLocks noGrp="1"/>
          </p:cNvSpPr>
          <p:nvPr>
            <p:ph type="sldNum" sz="quarter" idx="12"/>
          </p:nvPr>
        </p:nvSpPr>
        <p:spPr/>
        <p:txBody>
          <a:bodyPr/>
          <a:lstStyle>
            <a:extLst/>
          </a:lstStyle>
          <a:p>
            <a:fld id="{95C66293-8BE5-4920-AFC2-8593B72E39BD}" type="slidenum">
              <a:rPr lang="ro-RO" smtClean="0"/>
              <a:pPr/>
              <a:t>‹#›</a:t>
            </a:fld>
            <a:endParaRPr lang="ro-RO"/>
          </a:p>
        </p:txBody>
      </p:sp>
    </p:spTree>
  </p:cSld>
  <p:clrMapOvr>
    <a:masterClrMapping/>
  </p:clrMapOvr>
  <p:transition>
    <p:random/>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Antet secțiune">
    <p:spTree>
      <p:nvGrpSpPr>
        <p:cNvPr id="1" name=""/>
        <p:cNvGrpSpPr/>
        <p:nvPr/>
      </p:nvGrpSpPr>
      <p:grpSpPr>
        <a:xfrm>
          <a:off x="0" y="0"/>
          <a:ext cx="0" cy="0"/>
          <a:chOff x="0" y="0"/>
          <a:chExt cx="0" cy="0"/>
        </a:xfrm>
      </p:grpSpPr>
      <p:sp>
        <p:nvSpPr>
          <p:cNvPr id="14" name="Dreptunghi rotunjit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reptunghi rotunjit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u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ro-RO" smtClean="0"/>
              <a:t>Faceți clic pentru a edita stilul de titlu Coordonator</a:t>
            </a:r>
            <a:endParaRPr kumimoji="0" lang="en-US"/>
          </a:p>
        </p:txBody>
      </p:sp>
      <p:sp>
        <p:nvSpPr>
          <p:cNvPr id="3" name="Substituent text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o-RO" smtClean="0"/>
              <a:t>Faceți clic pentru a edita stilurile de text Coordonator</a:t>
            </a:r>
          </a:p>
        </p:txBody>
      </p:sp>
      <p:sp>
        <p:nvSpPr>
          <p:cNvPr id="4" name="Substituent dată 3"/>
          <p:cNvSpPr>
            <a:spLocks noGrp="1"/>
          </p:cNvSpPr>
          <p:nvPr>
            <p:ph type="dt" sz="half" idx="10"/>
          </p:nvPr>
        </p:nvSpPr>
        <p:spPr/>
        <p:txBody>
          <a:bodyPr/>
          <a:lstStyle>
            <a:extLst/>
          </a:lstStyle>
          <a:p>
            <a:endParaRPr lang="ro-RO"/>
          </a:p>
        </p:txBody>
      </p:sp>
      <p:sp>
        <p:nvSpPr>
          <p:cNvPr id="5" name="Substituent subsol 4"/>
          <p:cNvSpPr>
            <a:spLocks noGrp="1"/>
          </p:cNvSpPr>
          <p:nvPr>
            <p:ph type="ftr" sz="quarter" idx="11"/>
          </p:nvPr>
        </p:nvSpPr>
        <p:spPr/>
        <p:txBody>
          <a:bodyPr/>
          <a:lstStyle>
            <a:extLst/>
          </a:lstStyle>
          <a:p>
            <a:endParaRPr lang="ro-RO"/>
          </a:p>
        </p:txBody>
      </p:sp>
      <p:sp>
        <p:nvSpPr>
          <p:cNvPr id="6" name="Substituent număr diapozitiv 5"/>
          <p:cNvSpPr>
            <a:spLocks noGrp="1"/>
          </p:cNvSpPr>
          <p:nvPr>
            <p:ph type="sldNum" sz="quarter" idx="12"/>
          </p:nvPr>
        </p:nvSpPr>
        <p:spPr/>
        <p:txBody>
          <a:bodyPr/>
          <a:lstStyle>
            <a:extLst/>
          </a:lstStyle>
          <a:p>
            <a:fld id="{35156FA7-4888-4FCC-8A1C-DBE6E78BE566}" type="slidenum">
              <a:rPr lang="ro-RO" smtClean="0"/>
              <a:pPr/>
              <a:t>‹#›</a:t>
            </a:fld>
            <a:endParaRPr lang="ro-RO"/>
          </a:p>
        </p:txBody>
      </p:sp>
    </p:spTree>
  </p:cSld>
  <p:clrMapOvr>
    <a:masterClrMapping/>
  </p:clrMapOvr>
  <p:transition>
    <p:random/>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extLst/>
          </a:lstStyle>
          <a:p>
            <a:r>
              <a:rPr kumimoji="0" lang="ro-RO" smtClean="0"/>
              <a:t>Faceți clic pentru a edita stilul de titlu Coordonator</a:t>
            </a:r>
            <a:endParaRPr kumimoji="0" lang="en-US"/>
          </a:p>
        </p:txBody>
      </p:sp>
      <p:sp>
        <p:nvSpPr>
          <p:cNvPr id="3" name="Substituent conținut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conținut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5" name="Substituent dată 4"/>
          <p:cNvSpPr>
            <a:spLocks noGrp="1"/>
          </p:cNvSpPr>
          <p:nvPr>
            <p:ph type="dt" sz="half" idx="10"/>
          </p:nvPr>
        </p:nvSpPr>
        <p:spPr/>
        <p:txBody>
          <a:bodyPr/>
          <a:lstStyle>
            <a:extLst/>
          </a:lstStyle>
          <a:p>
            <a:endParaRPr lang="ro-RO"/>
          </a:p>
        </p:txBody>
      </p:sp>
      <p:sp>
        <p:nvSpPr>
          <p:cNvPr id="6" name="Substituent subsol 5"/>
          <p:cNvSpPr>
            <a:spLocks noGrp="1"/>
          </p:cNvSpPr>
          <p:nvPr>
            <p:ph type="ftr" sz="quarter" idx="11"/>
          </p:nvPr>
        </p:nvSpPr>
        <p:spPr/>
        <p:txBody>
          <a:bodyPr/>
          <a:lstStyle>
            <a:extLst/>
          </a:lstStyle>
          <a:p>
            <a:endParaRPr lang="ro-RO"/>
          </a:p>
        </p:txBody>
      </p:sp>
      <p:sp>
        <p:nvSpPr>
          <p:cNvPr id="7" name="Substituent număr diapozitiv 6"/>
          <p:cNvSpPr>
            <a:spLocks noGrp="1"/>
          </p:cNvSpPr>
          <p:nvPr>
            <p:ph type="sldNum" sz="quarter" idx="12"/>
          </p:nvPr>
        </p:nvSpPr>
        <p:spPr/>
        <p:txBody>
          <a:bodyPr/>
          <a:lstStyle>
            <a:extLst/>
          </a:lstStyle>
          <a:p>
            <a:fld id="{E67FC580-C3BB-4BAD-8F68-2CDE799B082C}" type="slidenum">
              <a:rPr lang="ro-RO" smtClean="0"/>
              <a:pPr/>
              <a:t>‹#›</a:t>
            </a:fld>
            <a:endParaRPr lang="ro-RO"/>
          </a:p>
        </p:txBody>
      </p:sp>
    </p:spTree>
  </p:cSld>
  <p:clrMapOvr>
    <a:masterClrMapping/>
  </p:clrMapOvr>
  <p:transition>
    <p:random/>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a:xfrm>
            <a:off x="502920" y="4983480"/>
            <a:ext cx="8183880" cy="1051560"/>
          </a:xfrm>
        </p:spPr>
        <p:txBody>
          <a:bodyPr anchor="b"/>
          <a:lstStyle>
            <a:lvl1pPr>
              <a:defRPr b="1"/>
            </a:lvl1pPr>
            <a:extLst/>
          </a:lstStyle>
          <a:p>
            <a:r>
              <a:rPr kumimoji="0" lang="ro-RO" smtClean="0"/>
              <a:t>Faceți clic pentru a edita stilul de titlu Coordonator</a:t>
            </a:r>
            <a:endParaRPr kumimoji="0" lang="en-US"/>
          </a:p>
        </p:txBody>
      </p:sp>
      <p:sp>
        <p:nvSpPr>
          <p:cNvPr id="3" name="Substituent text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o-RO" smtClean="0"/>
              <a:t>Faceți clic pentru a edita stilurile de text Coordonator</a:t>
            </a:r>
          </a:p>
        </p:txBody>
      </p:sp>
      <p:sp>
        <p:nvSpPr>
          <p:cNvPr id="4" name="Substituent text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o-RO" smtClean="0"/>
              <a:t>Faceți clic pentru a edita stilurile de text Coordonator</a:t>
            </a:r>
          </a:p>
        </p:txBody>
      </p:sp>
      <p:sp>
        <p:nvSpPr>
          <p:cNvPr id="5" name="Substituent conținut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6" name="Substituent conținut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7" name="Substituent dată 6"/>
          <p:cNvSpPr>
            <a:spLocks noGrp="1"/>
          </p:cNvSpPr>
          <p:nvPr>
            <p:ph type="dt" sz="half" idx="10"/>
          </p:nvPr>
        </p:nvSpPr>
        <p:spPr/>
        <p:txBody>
          <a:bodyPr/>
          <a:lstStyle>
            <a:extLst/>
          </a:lstStyle>
          <a:p>
            <a:endParaRPr lang="ro-RO"/>
          </a:p>
        </p:txBody>
      </p:sp>
      <p:sp>
        <p:nvSpPr>
          <p:cNvPr id="8" name="Substituent subsol 7"/>
          <p:cNvSpPr>
            <a:spLocks noGrp="1"/>
          </p:cNvSpPr>
          <p:nvPr>
            <p:ph type="ftr" sz="quarter" idx="11"/>
          </p:nvPr>
        </p:nvSpPr>
        <p:spPr/>
        <p:txBody>
          <a:bodyPr/>
          <a:lstStyle>
            <a:extLst/>
          </a:lstStyle>
          <a:p>
            <a:endParaRPr lang="ro-RO"/>
          </a:p>
        </p:txBody>
      </p:sp>
      <p:sp>
        <p:nvSpPr>
          <p:cNvPr id="9" name="Substituent număr diapozitiv 8"/>
          <p:cNvSpPr>
            <a:spLocks noGrp="1"/>
          </p:cNvSpPr>
          <p:nvPr>
            <p:ph type="sldNum" sz="quarter" idx="12"/>
          </p:nvPr>
        </p:nvSpPr>
        <p:spPr/>
        <p:txBody>
          <a:bodyPr/>
          <a:lstStyle>
            <a:extLst/>
          </a:lstStyle>
          <a:p>
            <a:fld id="{891D062B-8201-4394-8A84-C1EB79AC9099}" type="slidenum">
              <a:rPr lang="ro-RO" smtClean="0"/>
              <a:pPr/>
              <a:t>‹#›</a:t>
            </a:fld>
            <a:endParaRPr lang="ro-RO"/>
          </a:p>
        </p:txBody>
      </p:sp>
    </p:spTree>
  </p:cSld>
  <p:clrMapOvr>
    <a:masterClrMapping/>
  </p:clrMapOvr>
  <p:transition>
    <p:random/>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extLst/>
          </a:lstStyle>
          <a:p>
            <a:r>
              <a:rPr kumimoji="0" lang="ro-RO" smtClean="0"/>
              <a:t>Faceți clic pentru a edita stilul de titlu Coordonator</a:t>
            </a:r>
            <a:endParaRPr kumimoji="0" lang="en-US"/>
          </a:p>
        </p:txBody>
      </p:sp>
      <p:sp>
        <p:nvSpPr>
          <p:cNvPr id="3" name="Substituent dată 2"/>
          <p:cNvSpPr>
            <a:spLocks noGrp="1"/>
          </p:cNvSpPr>
          <p:nvPr>
            <p:ph type="dt" sz="half" idx="10"/>
          </p:nvPr>
        </p:nvSpPr>
        <p:spPr/>
        <p:txBody>
          <a:bodyPr/>
          <a:lstStyle>
            <a:extLst/>
          </a:lstStyle>
          <a:p>
            <a:endParaRPr lang="ro-RO"/>
          </a:p>
        </p:txBody>
      </p:sp>
      <p:sp>
        <p:nvSpPr>
          <p:cNvPr id="4" name="Substituent subsol 3"/>
          <p:cNvSpPr>
            <a:spLocks noGrp="1"/>
          </p:cNvSpPr>
          <p:nvPr>
            <p:ph type="ftr" sz="quarter" idx="11"/>
          </p:nvPr>
        </p:nvSpPr>
        <p:spPr/>
        <p:txBody>
          <a:bodyPr/>
          <a:lstStyle>
            <a:extLst/>
          </a:lstStyle>
          <a:p>
            <a:endParaRPr lang="ro-RO"/>
          </a:p>
        </p:txBody>
      </p:sp>
      <p:sp>
        <p:nvSpPr>
          <p:cNvPr id="5" name="Substituent număr diapozitiv 4"/>
          <p:cNvSpPr>
            <a:spLocks noGrp="1"/>
          </p:cNvSpPr>
          <p:nvPr>
            <p:ph type="sldNum" sz="quarter" idx="12"/>
          </p:nvPr>
        </p:nvSpPr>
        <p:spPr/>
        <p:txBody>
          <a:bodyPr/>
          <a:lstStyle>
            <a:extLst/>
          </a:lstStyle>
          <a:p>
            <a:fld id="{AFA9FD32-ED0E-40DD-836B-A6E26F430361}" type="slidenum">
              <a:rPr lang="ro-RO" smtClean="0"/>
              <a:pPr/>
              <a:t>‹#›</a:t>
            </a:fld>
            <a:endParaRPr lang="ro-RO"/>
          </a:p>
        </p:txBody>
      </p:sp>
    </p:spTree>
  </p:cSld>
  <p:clrMapOvr>
    <a:masterClrMapping/>
  </p:clrMapOvr>
  <p:transition>
    <p:random/>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Necompletat">
    <p:spTree>
      <p:nvGrpSpPr>
        <p:cNvPr id="1" name=""/>
        <p:cNvGrpSpPr/>
        <p:nvPr/>
      </p:nvGrpSpPr>
      <p:grpSpPr>
        <a:xfrm>
          <a:off x="0" y="0"/>
          <a:ext cx="0" cy="0"/>
          <a:chOff x="0" y="0"/>
          <a:chExt cx="0" cy="0"/>
        </a:xfrm>
      </p:grpSpPr>
      <p:sp>
        <p:nvSpPr>
          <p:cNvPr id="7" name="Dreptunghi rotunjit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Substituent dată 1"/>
          <p:cNvSpPr>
            <a:spLocks noGrp="1"/>
          </p:cNvSpPr>
          <p:nvPr>
            <p:ph type="dt" sz="half" idx="10"/>
          </p:nvPr>
        </p:nvSpPr>
        <p:spPr/>
        <p:txBody>
          <a:bodyPr/>
          <a:lstStyle>
            <a:extLst/>
          </a:lstStyle>
          <a:p>
            <a:endParaRPr lang="ro-RO"/>
          </a:p>
        </p:txBody>
      </p:sp>
      <p:sp>
        <p:nvSpPr>
          <p:cNvPr id="3" name="Substituent subsol 2"/>
          <p:cNvSpPr>
            <a:spLocks noGrp="1"/>
          </p:cNvSpPr>
          <p:nvPr>
            <p:ph type="ftr" sz="quarter" idx="11"/>
          </p:nvPr>
        </p:nvSpPr>
        <p:spPr/>
        <p:txBody>
          <a:bodyPr/>
          <a:lstStyle>
            <a:extLst/>
          </a:lstStyle>
          <a:p>
            <a:endParaRPr lang="ro-RO"/>
          </a:p>
        </p:txBody>
      </p:sp>
      <p:sp>
        <p:nvSpPr>
          <p:cNvPr id="4" name="Substituent număr diapozitiv 3"/>
          <p:cNvSpPr>
            <a:spLocks noGrp="1"/>
          </p:cNvSpPr>
          <p:nvPr>
            <p:ph type="sldNum" sz="quarter" idx="12"/>
          </p:nvPr>
        </p:nvSpPr>
        <p:spPr/>
        <p:txBody>
          <a:bodyPr/>
          <a:lstStyle>
            <a:extLst/>
          </a:lstStyle>
          <a:p>
            <a:fld id="{E9C32894-65A6-41CA-92CC-B8AFDCDAE5D8}" type="slidenum">
              <a:rPr lang="ro-RO" smtClean="0"/>
              <a:pPr/>
              <a:t>‹#›</a:t>
            </a:fld>
            <a:endParaRPr lang="ro-RO"/>
          </a:p>
        </p:txBody>
      </p:sp>
    </p:spTree>
  </p:cSld>
  <p:clrMapOvr>
    <a:masterClrMapping/>
  </p:clrMapOvr>
  <p:transition>
    <p:random/>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ro-RO" smtClean="0"/>
              <a:t>Faceți clic pentru a edita stilul de titlu Coordonator</a:t>
            </a:r>
            <a:endParaRPr kumimoji="0" lang="en-US"/>
          </a:p>
        </p:txBody>
      </p:sp>
      <p:sp>
        <p:nvSpPr>
          <p:cNvPr id="3" name="Substituent text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conținut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5" name="Substituent dată 4"/>
          <p:cNvSpPr>
            <a:spLocks noGrp="1"/>
          </p:cNvSpPr>
          <p:nvPr>
            <p:ph type="dt" sz="half" idx="10"/>
          </p:nvPr>
        </p:nvSpPr>
        <p:spPr/>
        <p:txBody>
          <a:bodyPr/>
          <a:lstStyle>
            <a:extLst/>
          </a:lstStyle>
          <a:p>
            <a:endParaRPr lang="ro-RO"/>
          </a:p>
        </p:txBody>
      </p:sp>
      <p:sp>
        <p:nvSpPr>
          <p:cNvPr id="6" name="Substituent subsol 5"/>
          <p:cNvSpPr>
            <a:spLocks noGrp="1"/>
          </p:cNvSpPr>
          <p:nvPr>
            <p:ph type="ftr" sz="quarter" idx="11"/>
          </p:nvPr>
        </p:nvSpPr>
        <p:spPr/>
        <p:txBody>
          <a:bodyPr/>
          <a:lstStyle>
            <a:extLst/>
          </a:lstStyle>
          <a:p>
            <a:endParaRPr lang="ro-RO"/>
          </a:p>
        </p:txBody>
      </p:sp>
      <p:sp>
        <p:nvSpPr>
          <p:cNvPr id="7" name="Substituent număr diapozitiv 6"/>
          <p:cNvSpPr>
            <a:spLocks noGrp="1"/>
          </p:cNvSpPr>
          <p:nvPr>
            <p:ph type="sldNum" sz="quarter" idx="12"/>
          </p:nvPr>
        </p:nvSpPr>
        <p:spPr/>
        <p:txBody>
          <a:bodyPr/>
          <a:lstStyle>
            <a:extLst/>
          </a:lstStyle>
          <a:p>
            <a:fld id="{E3DC5322-5A0A-445D-B766-6BFFFBD92449}" type="slidenum">
              <a:rPr lang="ro-RO" smtClean="0"/>
              <a:pPr/>
              <a:t>‹#›</a:t>
            </a:fld>
            <a:endParaRPr lang="ro-RO"/>
          </a:p>
        </p:txBody>
      </p:sp>
    </p:spTree>
  </p:cSld>
  <p:clrMapOvr>
    <a:masterClrMapping/>
  </p:clrMapOvr>
  <p:transition>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conținut 2"/>
          <p:cNvSpPr>
            <a:spLocks noGrp="1"/>
          </p:cNvSpPr>
          <p:nvPr>
            <p:ph idx="1"/>
          </p:nvPr>
        </p:nvSpPr>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subsol 3"/>
          <p:cNvSpPr>
            <a:spLocks noGrp="1"/>
          </p:cNvSpPr>
          <p:nvPr>
            <p:ph type="ftr" sz="quarter" idx="10"/>
          </p:nvPr>
        </p:nvSpPr>
        <p:spPr/>
        <p:txBody>
          <a:bodyPr/>
          <a:lstStyle>
            <a:lvl1pPr>
              <a:defRPr/>
            </a:lvl1pPr>
          </a:lstStyle>
          <a:p>
            <a:endParaRPr lang="ro-RO"/>
          </a:p>
        </p:txBody>
      </p:sp>
      <p:sp>
        <p:nvSpPr>
          <p:cNvPr id="5" name="Substituent număr diapozitiv 4"/>
          <p:cNvSpPr>
            <a:spLocks noGrp="1"/>
          </p:cNvSpPr>
          <p:nvPr>
            <p:ph type="sldNum" sz="quarter" idx="11"/>
          </p:nvPr>
        </p:nvSpPr>
        <p:spPr/>
        <p:txBody>
          <a:bodyPr/>
          <a:lstStyle>
            <a:lvl1pPr>
              <a:defRPr/>
            </a:lvl1pPr>
          </a:lstStyle>
          <a:p>
            <a:fld id="{95C66293-8BE5-4920-AFC2-8593B72E39BD}" type="slidenum">
              <a:rPr lang="ro-RO"/>
              <a:pPr/>
              <a:t>‹#›</a:t>
            </a:fld>
            <a:endParaRPr lang="ro-RO"/>
          </a:p>
        </p:txBody>
      </p:sp>
      <p:sp>
        <p:nvSpPr>
          <p:cNvPr id="6" name="Substituent dată 5"/>
          <p:cNvSpPr>
            <a:spLocks noGrp="1"/>
          </p:cNvSpPr>
          <p:nvPr>
            <p:ph type="dt" sz="half" idx="12"/>
          </p:nvPr>
        </p:nvSpPr>
        <p:spPr/>
        <p:txBody>
          <a:bodyPr/>
          <a:lstStyle>
            <a:lvl1pPr>
              <a:defRPr/>
            </a:lvl1pPr>
          </a:lstStyle>
          <a:p>
            <a:endParaRPr lang="ro-RO"/>
          </a:p>
        </p:txBody>
      </p:sp>
    </p:spTree>
  </p:cSld>
  <p:clrMapOvr>
    <a:masterClrMapping/>
  </p:clrMapOvr>
  <p:transition>
    <p:random/>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Imagine cu legendă">
    <p:spTree>
      <p:nvGrpSpPr>
        <p:cNvPr id="1" name=""/>
        <p:cNvGrpSpPr/>
        <p:nvPr/>
      </p:nvGrpSpPr>
      <p:grpSpPr>
        <a:xfrm>
          <a:off x="0" y="0"/>
          <a:ext cx="0" cy="0"/>
          <a:chOff x="0" y="0"/>
          <a:chExt cx="0" cy="0"/>
        </a:xfrm>
      </p:grpSpPr>
      <p:sp>
        <p:nvSpPr>
          <p:cNvPr id="15" name="Dreptunghi rotunjit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reptunghi cu un colţ rotunjit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u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ro-RO" smtClean="0"/>
              <a:t>Faceți clic pentru a edita stilul de titlu Coordonator</a:t>
            </a:r>
            <a:endParaRPr kumimoji="0" lang="en-US"/>
          </a:p>
        </p:txBody>
      </p:sp>
      <p:sp>
        <p:nvSpPr>
          <p:cNvPr id="4" name="Substituent text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5" name="Substituent dată 4"/>
          <p:cNvSpPr>
            <a:spLocks noGrp="1"/>
          </p:cNvSpPr>
          <p:nvPr>
            <p:ph type="dt" sz="half" idx="10"/>
          </p:nvPr>
        </p:nvSpPr>
        <p:spPr/>
        <p:txBody>
          <a:bodyPr/>
          <a:lstStyle>
            <a:extLst/>
          </a:lstStyle>
          <a:p>
            <a:endParaRPr lang="ro-RO"/>
          </a:p>
        </p:txBody>
      </p:sp>
      <p:sp>
        <p:nvSpPr>
          <p:cNvPr id="6" name="Substituent subsol 5"/>
          <p:cNvSpPr>
            <a:spLocks noGrp="1"/>
          </p:cNvSpPr>
          <p:nvPr>
            <p:ph type="ftr" sz="quarter" idx="11"/>
          </p:nvPr>
        </p:nvSpPr>
        <p:spPr/>
        <p:txBody>
          <a:bodyPr/>
          <a:lstStyle>
            <a:extLst/>
          </a:lstStyle>
          <a:p>
            <a:endParaRPr lang="ro-RO"/>
          </a:p>
        </p:txBody>
      </p:sp>
      <p:sp>
        <p:nvSpPr>
          <p:cNvPr id="7" name="Substituent număr diapozitiv 6"/>
          <p:cNvSpPr>
            <a:spLocks noGrp="1"/>
          </p:cNvSpPr>
          <p:nvPr>
            <p:ph type="sldNum" sz="quarter" idx="12"/>
          </p:nvPr>
        </p:nvSpPr>
        <p:spPr/>
        <p:txBody>
          <a:bodyPr/>
          <a:lstStyle>
            <a:extLst/>
          </a:lstStyle>
          <a:p>
            <a:fld id="{6C53AA7F-E5B6-4BF7-987E-2CD660E37299}" type="slidenum">
              <a:rPr lang="ro-RO" smtClean="0"/>
              <a:pPr/>
              <a:t>‹#›</a:t>
            </a:fld>
            <a:endParaRPr lang="ro-RO"/>
          </a:p>
        </p:txBody>
      </p:sp>
      <p:sp>
        <p:nvSpPr>
          <p:cNvPr id="3" name="Substituent imagine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o-RO" smtClean="0"/>
              <a:t>Faceți clic pe pictogramă pentru a adăuga o imagine</a:t>
            </a:r>
            <a:endParaRPr kumimoji="0" lang="en-US"/>
          </a:p>
        </p:txBody>
      </p:sp>
    </p:spTree>
  </p:cSld>
  <p:clrMapOvr>
    <a:masterClrMapping/>
  </p:clrMapOvr>
  <p:transition>
    <p:random/>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a:xfrm>
            <a:off x="502920" y="4983480"/>
            <a:ext cx="8183880" cy="1051560"/>
          </a:xfrm>
        </p:spPr>
        <p:txBody>
          <a:bodyPr/>
          <a:lstStyle>
            <a:extLst/>
          </a:lstStyle>
          <a:p>
            <a:r>
              <a:rPr kumimoji="0" lang="ro-RO" smtClean="0"/>
              <a:t>Faceți clic pentru a edita stilul de titlu Coordonator</a:t>
            </a:r>
            <a:endParaRPr kumimoji="0" lang="en-US"/>
          </a:p>
        </p:txBody>
      </p:sp>
      <p:sp>
        <p:nvSpPr>
          <p:cNvPr id="3" name="Substituent text vertical 2"/>
          <p:cNvSpPr>
            <a:spLocks noGrp="1"/>
          </p:cNvSpPr>
          <p:nvPr>
            <p:ph type="body" orient="vert" idx="1"/>
          </p:nvPr>
        </p:nvSpPr>
        <p:spPr>
          <a:xfrm>
            <a:off x="502920" y="530352"/>
            <a:ext cx="8183880" cy="4187952"/>
          </a:xfrm>
        </p:spPr>
        <p:txBody>
          <a:bodyPr vert="eaVert"/>
          <a:lstStyle>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extLst/>
          </a:lstStyle>
          <a:p>
            <a:endParaRPr lang="ro-RO"/>
          </a:p>
        </p:txBody>
      </p:sp>
      <p:sp>
        <p:nvSpPr>
          <p:cNvPr id="5" name="Substituent subsol 4"/>
          <p:cNvSpPr>
            <a:spLocks noGrp="1"/>
          </p:cNvSpPr>
          <p:nvPr>
            <p:ph type="ftr" sz="quarter" idx="11"/>
          </p:nvPr>
        </p:nvSpPr>
        <p:spPr/>
        <p:txBody>
          <a:bodyPr/>
          <a:lstStyle>
            <a:extLst/>
          </a:lstStyle>
          <a:p>
            <a:endParaRPr lang="ro-RO"/>
          </a:p>
        </p:txBody>
      </p:sp>
      <p:sp>
        <p:nvSpPr>
          <p:cNvPr id="6" name="Substituent număr diapozitiv 5"/>
          <p:cNvSpPr>
            <a:spLocks noGrp="1"/>
          </p:cNvSpPr>
          <p:nvPr>
            <p:ph type="sldNum" sz="quarter" idx="12"/>
          </p:nvPr>
        </p:nvSpPr>
        <p:spPr/>
        <p:txBody>
          <a:bodyPr/>
          <a:lstStyle>
            <a:extLst/>
          </a:lstStyle>
          <a:p>
            <a:fld id="{12AB7AB9-403B-49E7-846A-995629E618DF}" type="slidenum">
              <a:rPr lang="ro-RO" smtClean="0"/>
              <a:pPr/>
              <a:t>‹#›</a:t>
            </a:fld>
            <a:endParaRPr lang="ro-RO"/>
          </a:p>
        </p:txBody>
      </p:sp>
    </p:spTree>
  </p:cSld>
  <p:clrMapOvr>
    <a:masterClrMapping/>
  </p:clrMapOvr>
  <p:transition>
    <p:random/>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629400" y="533404"/>
            <a:ext cx="1981200" cy="5257799"/>
          </a:xfrm>
        </p:spPr>
        <p:txBody>
          <a:bodyPr vert="eaVert"/>
          <a:lstStyle>
            <a:extLst/>
          </a:lstStyle>
          <a:p>
            <a:r>
              <a:rPr kumimoji="0" lang="ro-RO" smtClean="0"/>
              <a:t>Faceți clic pentru a edita stilul de titlu Coordonator</a:t>
            </a:r>
            <a:endParaRPr kumimoji="0" lang="en-US"/>
          </a:p>
        </p:txBody>
      </p:sp>
      <p:sp>
        <p:nvSpPr>
          <p:cNvPr id="3" name="Substituent text vertical 2"/>
          <p:cNvSpPr>
            <a:spLocks noGrp="1"/>
          </p:cNvSpPr>
          <p:nvPr>
            <p:ph type="body" orient="vert" idx="1"/>
          </p:nvPr>
        </p:nvSpPr>
        <p:spPr>
          <a:xfrm>
            <a:off x="533400" y="533402"/>
            <a:ext cx="5943600" cy="5257801"/>
          </a:xfrm>
        </p:spPr>
        <p:txBody>
          <a:bodyPr vert="eaVert"/>
          <a:lstStyle>
            <a:extLs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extLst/>
          </a:lstStyle>
          <a:p>
            <a:endParaRPr lang="ro-RO"/>
          </a:p>
        </p:txBody>
      </p:sp>
      <p:sp>
        <p:nvSpPr>
          <p:cNvPr id="5" name="Substituent subsol 4"/>
          <p:cNvSpPr>
            <a:spLocks noGrp="1"/>
          </p:cNvSpPr>
          <p:nvPr>
            <p:ph type="ftr" sz="quarter" idx="11"/>
          </p:nvPr>
        </p:nvSpPr>
        <p:spPr/>
        <p:txBody>
          <a:bodyPr/>
          <a:lstStyle>
            <a:extLst/>
          </a:lstStyle>
          <a:p>
            <a:endParaRPr lang="ro-RO"/>
          </a:p>
        </p:txBody>
      </p:sp>
      <p:sp>
        <p:nvSpPr>
          <p:cNvPr id="6" name="Substituent număr diapozitiv 5"/>
          <p:cNvSpPr>
            <a:spLocks noGrp="1"/>
          </p:cNvSpPr>
          <p:nvPr>
            <p:ph type="sldNum" sz="quarter" idx="12"/>
          </p:nvPr>
        </p:nvSpPr>
        <p:spPr/>
        <p:txBody>
          <a:bodyPr/>
          <a:lstStyle>
            <a:extLst/>
          </a:lstStyle>
          <a:p>
            <a:fld id="{B747E743-87E2-4B5E-B26A-F3C2EB8FC1F9}" type="slidenum">
              <a:rPr lang="ro-RO" smtClean="0"/>
              <a:pPr/>
              <a:t>‹#›</a:t>
            </a:fld>
            <a:endParaRPr lang="ro-RO"/>
          </a:p>
        </p:txBody>
      </p:sp>
    </p:spTree>
  </p:cSld>
  <p:clrMapOvr>
    <a:masterClrMapping/>
  </p:clrMapOvr>
  <p:transition>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2" name="Titlu 1"/>
          <p:cNvSpPr>
            <a:spLocks noGrp="1"/>
          </p:cNvSpPr>
          <p:nvPr>
            <p:ph type="title"/>
          </p:nvPr>
        </p:nvSpPr>
        <p:spPr>
          <a:xfrm>
            <a:off x="722313" y="4406900"/>
            <a:ext cx="7772400" cy="1362075"/>
          </a:xfrm>
        </p:spPr>
        <p:txBody>
          <a:bodyPr anchor="t"/>
          <a:lstStyle>
            <a:lvl1pPr algn="l">
              <a:defRPr sz="4000" b="1" cap="all"/>
            </a:lvl1pPr>
          </a:lstStyle>
          <a:p>
            <a:r>
              <a:rPr lang="ro-RO" smtClean="0"/>
              <a:t>Faceți clic pentru a edita stilul de titlu Coordonator</a:t>
            </a:r>
            <a:endParaRPr lang="ro-RO"/>
          </a:p>
        </p:txBody>
      </p:sp>
      <p:sp>
        <p:nvSpPr>
          <p:cNvPr id="3" name="Substituent tex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o-RO" smtClean="0"/>
              <a:t>Faceți clic pentru a edita stilurile de text Coordonator</a:t>
            </a:r>
          </a:p>
        </p:txBody>
      </p:sp>
      <p:sp>
        <p:nvSpPr>
          <p:cNvPr id="4" name="Substituent subsol 3"/>
          <p:cNvSpPr>
            <a:spLocks noGrp="1"/>
          </p:cNvSpPr>
          <p:nvPr>
            <p:ph type="ftr" sz="quarter" idx="10"/>
          </p:nvPr>
        </p:nvSpPr>
        <p:spPr/>
        <p:txBody>
          <a:bodyPr/>
          <a:lstStyle>
            <a:lvl1pPr>
              <a:defRPr/>
            </a:lvl1pPr>
          </a:lstStyle>
          <a:p>
            <a:endParaRPr lang="ro-RO"/>
          </a:p>
        </p:txBody>
      </p:sp>
      <p:sp>
        <p:nvSpPr>
          <p:cNvPr id="5" name="Substituent număr diapozitiv 4"/>
          <p:cNvSpPr>
            <a:spLocks noGrp="1"/>
          </p:cNvSpPr>
          <p:nvPr>
            <p:ph type="sldNum" sz="quarter" idx="11"/>
          </p:nvPr>
        </p:nvSpPr>
        <p:spPr/>
        <p:txBody>
          <a:bodyPr/>
          <a:lstStyle>
            <a:lvl1pPr>
              <a:defRPr/>
            </a:lvl1pPr>
          </a:lstStyle>
          <a:p>
            <a:fld id="{35156FA7-4888-4FCC-8A1C-DBE6E78BE566}" type="slidenum">
              <a:rPr lang="ro-RO"/>
              <a:pPr/>
              <a:t>‹#›</a:t>
            </a:fld>
            <a:endParaRPr lang="ro-RO"/>
          </a:p>
        </p:txBody>
      </p:sp>
      <p:sp>
        <p:nvSpPr>
          <p:cNvPr id="6" name="Substituent dată 5"/>
          <p:cNvSpPr>
            <a:spLocks noGrp="1"/>
          </p:cNvSpPr>
          <p:nvPr>
            <p:ph type="dt" sz="half" idx="12"/>
          </p:nvPr>
        </p:nvSpPr>
        <p:spPr/>
        <p:txBody>
          <a:bodyPr/>
          <a:lstStyle>
            <a:lvl1pPr>
              <a:defRPr/>
            </a:lvl1pPr>
          </a:lstStyle>
          <a:p>
            <a:endParaRPr lang="ro-RO"/>
          </a:p>
        </p:txBody>
      </p:sp>
    </p:spTree>
  </p:cSld>
  <p:clrMapOvr>
    <a:masterClrMapping/>
  </p:clrMapOvr>
  <p:transition>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conținut 2"/>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conținut 3"/>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5" name="Substituent subsol 4"/>
          <p:cNvSpPr>
            <a:spLocks noGrp="1"/>
          </p:cNvSpPr>
          <p:nvPr>
            <p:ph type="ftr" sz="quarter" idx="10"/>
          </p:nvPr>
        </p:nvSpPr>
        <p:spPr/>
        <p:txBody>
          <a:bodyPr/>
          <a:lstStyle>
            <a:lvl1pPr>
              <a:defRPr/>
            </a:lvl1pPr>
          </a:lstStyle>
          <a:p>
            <a:endParaRPr lang="ro-RO"/>
          </a:p>
        </p:txBody>
      </p:sp>
      <p:sp>
        <p:nvSpPr>
          <p:cNvPr id="6" name="Substituent număr diapozitiv 5"/>
          <p:cNvSpPr>
            <a:spLocks noGrp="1"/>
          </p:cNvSpPr>
          <p:nvPr>
            <p:ph type="sldNum" sz="quarter" idx="11"/>
          </p:nvPr>
        </p:nvSpPr>
        <p:spPr/>
        <p:txBody>
          <a:bodyPr/>
          <a:lstStyle>
            <a:lvl1pPr>
              <a:defRPr/>
            </a:lvl1pPr>
          </a:lstStyle>
          <a:p>
            <a:fld id="{E67FC580-C3BB-4BAD-8F68-2CDE799B082C}" type="slidenum">
              <a:rPr lang="ro-RO"/>
              <a:pPr/>
              <a:t>‹#›</a:t>
            </a:fld>
            <a:endParaRPr lang="ro-RO"/>
          </a:p>
        </p:txBody>
      </p:sp>
      <p:sp>
        <p:nvSpPr>
          <p:cNvPr id="7" name="Substituent dată 6"/>
          <p:cNvSpPr>
            <a:spLocks noGrp="1"/>
          </p:cNvSpPr>
          <p:nvPr>
            <p:ph type="dt" sz="half" idx="12"/>
          </p:nvPr>
        </p:nvSpPr>
        <p:spPr/>
        <p:txBody>
          <a:bodyPr/>
          <a:lstStyle>
            <a:lvl1pPr>
              <a:defRPr/>
            </a:lvl1pPr>
          </a:lstStyle>
          <a:p>
            <a:endParaRPr lang="ro-RO"/>
          </a:p>
        </p:txBody>
      </p:sp>
    </p:spTree>
  </p:cSld>
  <p:clrMapOvr>
    <a:masterClrMapping/>
  </p:clrMapOvr>
  <p:transition>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a:xfrm>
            <a:off x="457200" y="274638"/>
            <a:ext cx="8229600" cy="1143000"/>
          </a:xfrm>
        </p:spPr>
        <p:txBody>
          <a:bodyPr/>
          <a:lstStyle>
            <a:lvl1pPr>
              <a:defRPr/>
            </a:lvl1pPr>
          </a:lstStyle>
          <a:p>
            <a:r>
              <a:rPr lang="ro-RO" smtClean="0"/>
              <a:t>Faceți clic pentru a edita stilul de titlu Coordonator</a:t>
            </a:r>
            <a:endParaRPr lang="ro-RO"/>
          </a:p>
        </p:txBody>
      </p:sp>
      <p:sp>
        <p:nvSpPr>
          <p:cNvPr id="3" name="Substituent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Faceți clic pentru a edita stilurile de text Coordonator</a:t>
            </a:r>
          </a:p>
        </p:txBody>
      </p:sp>
      <p:sp>
        <p:nvSpPr>
          <p:cNvPr id="4" name="Substituent conținut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5" name="Substituent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Faceți clic pentru a edita stilurile de text Coordonator</a:t>
            </a:r>
          </a:p>
        </p:txBody>
      </p:sp>
      <p:sp>
        <p:nvSpPr>
          <p:cNvPr id="6" name="Substituent conținut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7" name="Substituent subsol 6"/>
          <p:cNvSpPr>
            <a:spLocks noGrp="1"/>
          </p:cNvSpPr>
          <p:nvPr>
            <p:ph type="ftr" sz="quarter" idx="10"/>
          </p:nvPr>
        </p:nvSpPr>
        <p:spPr/>
        <p:txBody>
          <a:bodyPr/>
          <a:lstStyle>
            <a:lvl1pPr>
              <a:defRPr/>
            </a:lvl1pPr>
          </a:lstStyle>
          <a:p>
            <a:endParaRPr lang="ro-RO"/>
          </a:p>
        </p:txBody>
      </p:sp>
      <p:sp>
        <p:nvSpPr>
          <p:cNvPr id="8" name="Substituent număr diapozitiv 7"/>
          <p:cNvSpPr>
            <a:spLocks noGrp="1"/>
          </p:cNvSpPr>
          <p:nvPr>
            <p:ph type="sldNum" sz="quarter" idx="11"/>
          </p:nvPr>
        </p:nvSpPr>
        <p:spPr/>
        <p:txBody>
          <a:bodyPr/>
          <a:lstStyle>
            <a:lvl1pPr>
              <a:defRPr/>
            </a:lvl1pPr>
          </a:lstStyle>
          <a:p>
            <a:fld id="{891D062B-8201-4394-8A84-C1EB79AC9099}" type="slidenum">
              <a:rPr lang="ro-RO"/>
              <a:pPr/>
              <a:t>‹#›</a:t>
            </a:fld>
            <a:endParaRPr lang="ro-RO"/>
          </a:p>
        </p:txBody>
      </p:sp>
      <p:sp>
        <p:nvSpPr>
          <p:cNvPr id="9" name="Substituent dată 8"/>
          <p:cNvSpPr>
            <a:spLocks noGrp="1"/>
          </p:cNvSpPr>
          <p:nvPr>
            <p:ph type="dt" sz="half" idx="12"/>
          </p:nvPr>
        </p:nvSpPr>
        <p:spPr/>
        <p:txBody>
          <a:bodyPr/>
          <a:lstStyle>
            <a:lvl1pPr>
              <a:defRPr/>
            </a:lvl1pPr>
          </a:lstStyle>
          <a:p>
            <a:endParaRPr lang="ro-RO"/>
          </a:p>
        </p:txBody>
      </p:sp>
    </p:spTree>
  </p:cSld>
  <p:clrMapOvr>
    <a:masterClrMapping/>
  </p:clrMapOvr>
  <p:transition>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subsol 2"/>
          <p:cNvSpPr>
            <a:spLocks noGrp="1"/>
          </p:cNvSpPr>
          <p:nvPr>
            <p:ph type="ftr" sz="quarter" idx="10"/>
          </p:nvPr>
        </p:nvSpPr>
        <p:spPr/>
        <p:txBody>
          <a:bodyPr/>
          <a:lstStyle>
            <a:lvl1pPr>
              <a:defRPr/>
            </a:lvl1pPr>
          </a:lstStyle>
          <a:p>
            <a:endParaRPr lang="ro-RO"/>
          </a:p>
        </p:txBody>
      </p:sp>
      <p:sp>
        <p:nvSpPr>
          <p:cNvPr id="4" name="Substituent număr diapozitiv 3"/>
          <p:cNvSpPr>
            <a:spLocks noGrp="1"/>
          </p:cNvSpPr>
          <p:nvPr>
            <p:ph type="sldNum" sz="quarter" idx="11"/>
          </p:nvPr>
        </p:nvSpPr>
        <p:spPr/>
        <p:txBody>
          <a:bodyPr/>
          <a:lstStyle>
            <a:lvl1pPr>
              <a:defRPr/>
            </a:lvl1pPr>
          </a:lstStyle>
          <a:p>
            <a:fld id="{AFA9FD32-ED0E-40DD-836B-A6E26F430361}" type="slidenum">
              <a:rPr lang="ro-RO"/>
              <a:pPr/>
              <a:t>‹#›</a:t>
            </a:fld>
            <a:endParaRPr lang="ro-RO"/>
          </a:p>
        </p:txBody>
      </p:sp>
      <p:sp>
        <p:nvSpPr>
          <p:cNvPr id="5" name="Substituent dată 4"/>
          <p:cNvSpPr>
            <a:spLocks noGrp="1"/>
          </p:cNvSpPr>
          <p:nvPr>
            <p:ph type="dt" sz="half" idx="12"/>
          </p:nvPr>
        </p:nvSpPr>
        <p:spPr/>
        <p:txBody>
          <a:bodyPr/>
          <a:lstStyle>
            <a:lvl1pPr>
              <a:defRPr/>
            </a:lvl1pPr>
          </a:lstStyle>
          <a:p>
            <a:endParaRPr lang="ro-RO"/>
          </a:p>
        </p:txBody>
      </p:sp>
    </p:spTree>
  </p:cSld>
  <p:clrMapOvr>
    <a:masterClrMapping/>
  </p:clrMapOvr>
  <p:transition>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subsol 1"/>
          <p:cNvSpPr>
            <a:spLocks noGrp="1"/>
          </p:cNvSpPr>
          <p:nvPr>
            <p:ph type="ftr" sz="quarter" idx="10"/>
          </p:nvPr>
        </p:nvSpPr>
        <p:spPr/>
        <p:txBody>
          <a:bodyPr/>
          <a:lstStyle>
            <a:lvl1pPr>
              <a:defRPr/>
            </a:lvl1pPr>
          </a:lstStyle>
          <a:p>
            <a:endParaRPr lang="ro-RO"/>
          </a:p>
        </p:txBody>
      </p:sp>
      <p:sp>
        <p:nvSpPr>
          <p:cNvPr id="3" name="Substituent număr diapozitiv 2"/>
          <p:cNvSpPr>
            <a:spLocks noGrp="1"/>
          </p:cNvSpPr>
          <p:nvPr>
            <p:ph type="sldNum" sz="quarter" idx="11"/>
          </p:nvPr>
        </p:nvSpPr>
        <p:spPr/>
        <p:txBody>
          <a:bodyPr/>
          <a:lstStyle>
            <a:lvl1pPr>
              <a:defRPr/>
            </a:lvl1pPr>
          </a:lstStyle>
          <a:p>
            <a:fld id="{E9C32894-65A6-41CA-92CC-B8AFDCDAE5D8}" type="slidenum">
              <a:rPr lang="ro-RO"/>
              <a:pPr/>
              <a:t>‹#›</a:t>
            </a:fld>
            <a:endParaRPr lang="ro-RO"/>
          </a:p>
        </p:txBody>
      </p:sp>
      <p:sp>
        <p:nvSpPr>
          <p:cNvPr id="4" name="Substituent dată 3"/>
          <p:cNvSpPr>
            <a:spLocks noGrp="1"/>
          </p:cNvSpPr>
          <p:nvPr>
            <p:ph type="dt" sz="half" idx="12"/>
          </p:nvPr>
        </p:nvSpPr>
        <p:spPr/>
        <p:txBody>
          <a:bodyPr/>
          <a:lstStyle>
            <a:lvl1pPr>
              <a:defRPr/>
            </a:lvl1pPr>
          </a:lstStyle>
          <a:p>
            <a:endParaRPr lang="ro-RO"/>
          </a:p>
        </p:txBody>
      </p:sp>
    </p:spTree>
  </p:cSld>
  <p:clrMapOvr>
    <a:masterClrMapping/>
  </p:clrMapOvr>
  <p:transition>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457200" y="273050"/>
            <a:ext cx="3008313" cy="1162050"/>
          </a:xfrm>
        </p:spPr>
        <p:txBody>
          <a:bodyPr anchor="b"/>
          <a:lstStyle>
            <a:lvl1pPr algn="l">
              <a:defRPr sz="2000" b="1"/>
            </a:lvl1pPr>
          </a:lstStyle>
          <a:p>
            <a:r>
              <a:rPr lang="ro-RO" smtClean="0"/>
              <a:t>Faceți clic pentru a edita stilul de titlu Coordonator</a:t>
            </a:r>
            <a:endParaRPr lang="ro-RO"/>
          </a:p>
        </p:txBody>
      </p:sp>
      <p:sp>
        <p:nvSpPr>
          <p:cNvPr id="3" name="Substituent conținut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Faceți clic pentru a edita stilurile de text Coordonator</a:t>
            </a:r>
          </a:p>
        </p:txBody>
      </p:sp>
      <p:sp>
        <p:nvSpPr>
          <p:cNvPr id="5" name="Substituent subsol 4"/>
          <p:cNvSpPr>
            <a:spLocks noGrp="1"/>
          </p:cNvSpPr>
          <p:nvPr>
            <p:ph type="ftr" sz="quarter" idx="10"/>
          </p:nvPr>
        </p:nvSpPr>
        <p:spPr/>
        <p:txBody>
          <a:bodyPr/>
          <a:lstStyle>
            <a:lvl1pPr>
              <a:defRPr/>
            </a:lvl1pPr>
          </a:lstStyle>
          <a:p>
            <a:endParaRPr lang="ro-RO"/>
          </a:p>
        </p:txBody>
      </p:sp>
      <p:sp>
        <p:nvSpPr>
          <p:cNvPr id="6" name="Substituent număr diapozitiv 5"/>
          <p:cNvSpPr>
            <a:spLocks noGrp="1"/>
          </p:cNvSpPr>
          <p:nvPr>
            <p:ph type="sldNum" sz="quarter" idx="11"/>
          </p:nvPr>
        </p:nvSpPr>
        <p:spPr/>
        <p:txBody>
          <a:bodyPr/>
          <a:lstStyle>
            <a:lvl1pPr>
              <a:defRPr/>
            </a:lvl1pPr>
          </a:lstStyle>
          <a:p>
            <a:fld id="{E3DC5322-5A0A-445D-B766-6BFFFBD92449}" type="slidenum">
              <a:rPr lang="ro-RO"/>
              <a:pPr/>
              <a:t>‹#›</a:t>
            </a:fld>
            <a:endParaRPr lang="ro-RO"/>
          </a:p>
        </p:txBody>
      </p:sp>
      <p:sp>
        <p:nvSpPr>
          <p:cNvPr id="7" name="Substituent dată 6"/>
          <p:cNvSpPr>
            <a:spLocks noGrp="1"/>
          </p:cNvSpPr>
          <p:nvPr>
            <p:ph type="dt" sz="half" idx="12"/>
          </p:nvPr>
        </p:nvSpPr>
        <p:spPr/>
        <p:txBody>
          <a:bodyPr/>
          <a:lstStyle>
            <a:lvl1pPr>
              <a:defRPr/>
            </a:lvl1pPr>
          </a:lstStyle>
          <a:p>
            <a:endParaRPr lang="ro-RO"/>
          </a:p>
        </p:txBody>
      </p:sp>
    </p:spTree>
  </p:cSld>
  <p:clrMapOvr>
    <a:masterClrMapping/>
  </p:clrMapOvr>
  <p:transition>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1792288" y="4800600"/>
            <a:ext cx="5486400" cy="566738"/>
          </a:xfrm>
        </p:spPr>
        <p:txBody>
          <a:bodyPr anchor="b"/>
          <a:lstStyle>
            <a:lvl1pPr algn="l">
              <a:defRPr sz="2000" b="1"/>
            </a:lvl1pPr>
          </a:lstStyle>
          <a:p>
            <a:r>
              <a:rPr lang="ro-RO" smtClean="0"/>
              <a:t>Faceți clic pentru a edita stilul de titlu Coordonator</a:t>
            </a:r>
            <a:endParaRPr lang="ro-RO"/>
          </a:p>
        </p:txBody>
      </p:sp>
      <p:sp>
        <p:nvSpPr>
          <p:cNvPr id="3" name="Substituent i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o-RO"/>
          </a:p>
        </p:txBody>
      </p:sp>
      <p:sp>
        <p:nvSpPr>
          <p:cNvPr id="4" name="Substituent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Faceți clic pentru a edita stilurile de text Coordonator</a:t>
            </a:r>
          </a:p>
        </p:txBody>
      </p:sp>
      <p:sp>
        <p:nvSpPr>
          <p:cNvPr id="5" name="Substituent subsol 4"/>
          <p:cNvSpPr>
            <a:spLocks noGrp="1"/>
          </p:cNvSpPr>
          <p:nvPr>
            <p:ph type="ftr" sz="quarter" idx="10"/>
          </p:nvPr>
        </p:nvSpPr>
        <p:spPr/>
        <p:txBody>
          <a:bodyPr/>
          <a:lstStyle>
            <a:lvl1pPr>
              <a:defRPr/>
            </a:lvl1pPr>
          </a:lstStyle>
          <a:p>
            <a:endParaRPr lang="ro-RO"/>
          </a:p>
        </p:txBody>
      </p:sp>
      <p:sp>
        <p:nvSpPr>
          <p:cNvPr id="6" name="Substituent număr diapozitiv 5"/>
          <p:cNvSpPr>
            <a:spLocks noGrp="1"/>
          </p:cNvSpPr>
          <p:nvPr>
            <p:ph type="sldNum" sz="quarter" idx="11"/>
          </p:nvPr>
        </p:nvSpPr>
        <p:spPr/>
        <p:txBody>
          <a:bodyPr/>
          <a:lstStyle>
            <a:lvl1pPr>
              <a:defRPr/>
            </a:lvl1pPr>
          </a:lstStyle>
          <a:p>
            <a:fld id="{6C53AA7F-E5B6-4BF7-987E-2CD660E37299}" type="slidenum">
              <a:rPr lang="ro-RO"/>
              <a:pPr/>
              <a:t>‹#›</a:t>
            </a:fld>
            <a:endParaRPr lang="ro-RO"/>
          </a:p>
        </p:txBody>
      </p:sp>
      <p:sp>
        <p:nvSpPr>
          <p:cNvPr id="7" name="Substituent dată 6"/>
          <p:cNvSpPr>
            <a:spLocks noGrp="1"/>
          </p:cNvSpPr>
          <p:nvPr>
            <p:ph type="dt" sz="half" idx="12"/>
          </p:nvPr>
        </p:nvSpPr>
        <p:spPr/>
        <p:txBody>
          <a:bodyPr/>
          <a:lstStyle>
            <a:lvl1pPr>
              <a:defRPr/>
            </a:lvl1pPr>
          </a:lstStyle>
          <a:p>
            <a:endParaRPr lang="ro-RO"/>
          </a:p>
        </p:txBody>
      </p:sp>
    </p:spTree>
  </p:cSld>
  <p:clrMapOvr>
    <a:masterClrMapping/>
  </p:clrMapOvr>
  <p:transition>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vl1pPr>
          </a:lstStyle>
          <a:p>
            <a:endParaRPr lang="ro-RO"/>
          </a:p>
        </p:txBody>
      </p:sp>
      <p:sp>
        <p:nvSpPr>
          <p:cNvPr id="31747" name="Rectangle 3"/>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Black" pitchFamily="34" charset="0"/>
              </a:defRPr>
            </a:lvl1pPr>
          </a:lstStyle>
          <a:p>
            <a:fld id="{670777A7-A889-4D8F-9278-5C32D703A359}" type="slidenum">
              <a:rPr lang="ro-RO"/>
              <a:pPr/>
              <a:t>‹#›</a:t>
            </a:fld>
            <a:endParaRPr lang="ro-RO"/>
          </a:p>
        </p:txBody>
      </p:sp>
      <p:grpSp>
        <p:nvGrpSpPr>
          <p:cNvPr id="31748" name="Group 4"/>
          <p:cNvGrpSpPr>
            <a:grpSpLocks/>
          </p:cNvGrpSpPr>
          <p:nvPr/>
        </p:nvGrpSpPr>
        <p:grpSpPr bwMode="auto">
          <a:xfrm>
            <a:off x="0" y="0"/>
            <a:ext cx="9144000" cy="546100"/>
            <a:chOff x="0" y="0"/>
            <a:chExt cx="5760" cy="344"/>
          </a:xfrm>
        </p:grpSpPr>
        <p:sp>
          <p:nvSpPr>
            <p:cNvPr id="31749"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ro-RO" sz="2400">
                <a:latin typeface="Times New Roman" pitchFamily="18" charset="0"/>
              </a:endParaRPr>
            </a:p>
          </p:txBody>
        </p:sp>
        <p:sp>
          <p:nvSpPr>
            <p:cNvPr id="31750"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w="9525">
              <a:noFill/>
              <a:miter lim="800000"/>
              <a:headEnd/>
              <a:tailEnd/>
            </a:ln>
          </p:spPr>
          <p:txBody>
            <a:bodyPr/>
            <a:lstStyle/>
            <a:p>
              <a:endParaRPr lang="ro-RO" sz="2400">
                <a:latin typeface="Times New Roman" pitchFamily="18" charset="0"/>
              </a:endParaRPr>
            </a:p>
          </p:txBody>
        </p:sp>
        <p:sp>
          <p:nvSpPr>
            <p:cNvPr id="31751" name="Rectangle 7"/>
            <p:cNvSpPr>
              <a:spLocks noChangeArrowheads="1"/>
            </p:cNvSpPr>
            <p:nvPr/>
          </p:nvSpPr>
          <p:spPr bwMode="auto">
            <a:xfrm>
              <a:off x="258" y="85"/>
              <a:ext cx="87" cy="89"/>
            </a:xfrm>
            <a:prstGeom prst="rect">
              <a:avLst/>
            </a:prstGeom>
            <a:solidFill>
              <a:schemeClr val="folHlink"/>
            </a:solidFill>
            <a:ln w="9525">
              <a:noFill/>
              <a:miter lim="800000"/>
              <a:headEnd/>
              <a:tailEnd/>
            </a:ln>
          </p:spPr>
          <p:txBody>
            <a:bodyPr/>
            <a:lstStyle/>
            <a:p>
              <a:endParaRPr lang="ro-RO">
                <a:solidFill>
                  <a:schemeClr val="hlink"/>
                </a:solidFill>
              </a:endParaRPr>
            </a:p>
          </p:txBody>
        </p:sp>
        <p:sp>
          <p:nvSpPr>
            <p:cNvPr id="31752" name="Rectangle 8"/>
            <p:cNvSpPr>
              <a:spLocks noChangeArrowheads="1"/>
            </p:cNvSpPr>
            <p:nvPr/>
          </p:nvSpPr>
          <p:spPr bwMode="auto">
            <a:xfrm>
              <a:off x="345" y="0"/>
              <a:ext cx="88" cy="87"/>
            </a:xfrm>
            <a:prstGeom prst="rect">
              <a:avLst/>
            </a:prstGeom>
            <a:solidFill>
              <a:schemeClr val="folHlink"/>
            </a:solidFill>
            <a:ln w="9525">
              <a:noFill/>
              <a:miter lim="800000"/>
              <a:headEnd/>
              <a:tailEnd/>
            </a:ln>
          </p:spPr>
          <p:txBody>
            <a:bodyPr/>
            <a:lstStyle/>
            <a:p>
              <a:endParaRPr lang="ro-RO">
                <a:solidFill>
                  <a:schemeClr val="hlink"/>
                </a:solidFill>
              </a:endParaRPr>
            </a:p>
          </p:txBody>
        </p:sp>
        <p:sp>
          <p:nvSpPr>
            <p:cNvPr id="31753" name="Rectangle 9"/>
            <p:cNvSpPr>
              <a:spLocks noChangeArrowheads="1"/>
            </p:cNvSpPr>
            <p:nvPr/>
          </p:nvSpPr>
          <p:spPr bwMode="auto">
            <a:xfrm>
              <a:off x="345" y="85"/>
              <a:ext cx="88" cy="89"/>
            </a:xfrm>
            <a:prstGeom prst="rect">
              <a:avLst/>
            </a:prstGeom>
            <a:solidFill>
              <a:schemeClr val="accent2"/>
            </a:solidFill>
            <a:ln w="9525">
              <a:noFill/>
              <a:miter lim="800000"/>
              <a:headEnd/>
              <a:tailEnd/>
            </a:ln>
          </p:spPr>
          <p:txBody>
            <a:bodyPr/>
            <a:lstStyle/>
            <a:p>
              <a:endParaRPr lang="ro-RO">
                <a:solidFill>
                  <a:schemeClr val="accent2"/>
                </a:solidFill>
              </a:endParaRPr>
            </a:p>
          </p:txBody>
        </p:sp>
        <p:sp>
          <p:nvSpPr>
            <p:cNvPr id="31754" name="Rectangle 10"/>
            <p:cNvSpPr>
              <a:spLocks noChangeArrowheads="1"/>
            </p:cNvSpPr>
            <p:nvPr/>
          </p:nvSpPr>
          <p:spPr bwMode="auto">
            <a:xfrm>
              <a:off x="173" y="173"/>
              <a:ext cx="86" cy="87"/>
            </a:xfrm>
            <a:prstGeom prst="rect">
              <a:avLst/>
            </a:prstGeom>
            <a:solidFill>
              <a:schemeClr val="folHlink"/>
            </a:solidFill>
            <a:ln w="9525">
              <a:noFill/>
              <a:miter lim="800000"/>
              <a:headEnd/>
              <a:tailEnd/>
            </a:ln>
          </p:spPr>
          <p:txBody>
            <a:bodyPr/>
            <a:lstStyle/>
            <a:p>
              <a:endParaRPr lang="ro-RO">
                <a:solidFill>
                  <a:schemeClr val="hlink"/>
                </a:solidFill>
              </a:endParaRPr>
            </a:p>
          </p:txBody>
        </p:sp>
        <p:sp>
          <p:nvSpPr>
            <p:cNvPr id="31755" name="Rectangle 11"/>
            <p:cNvSpPr>
              <a:spLocks noChangeArrowheads="1"/>
            </p:cNvSpPr>
            <p:nvPr/>
          </p:nvSpPr>
          <p:spPr bwMode="auto">
            <a:xfrm>
              <a:off x="83" y="86"/>
              <a:ext cx="89" cy="87"/>
            </a:xfrm>
            <a:prstGeom prst="rect">
              <a:avLst/>
            </a:prstGeom>
            <a:solidFill>
              <a:schemeClr val="bg2"/>
            </a:solidFill>
            <a:ln w="9525">
              <a:noFill/>
              <a:miter lim="800000"/>
              <a:headEnd/>
              <a:tailEnd/>
            </a:ln>
          </p:spPr>
          <p:txBody>
            <a:bodyPr/>
            <a:lstStyle/>
            <a:p>
              <a:endParaRPr lang="ro-RO" sz="2400">
                <a:latin typeface="Times New Roman" pitchFamily="18" charset="0"/>
              </a:endParaRPr>
            </a:p>
          </p:txBody>
        </p:sp>
        <p:sp>
          <p:nvSpPr>
            <p:cNvPr id="31756" name="Rectangle 12"/>
            <p:cNvSpPr>
              <a:spLocks noChangeArrowheads="1"/>
            </p:cNvSpPr>
            <p:nvPr/>
          </p:nvSpPr>
          <p:spPr bwMode="auto">
            <a:xfrm>
              <a:off x="258" y="171"/>
              <a:ext cx="87" cy="87"/>
            </a:xfrm>
            <a:prstGeom prst="rect">
              <a:avLst/>
            </a:prstGeom>
            <a:solidFill>
              <a:schemeClr val="accent2"/>
            </a:solidFill>
            <a:ln w="9525">
              <a:noFill/>
              <a:miter lim="800000"/>
              <a:headEnd/>
              <a:tailEnd/>
            </a:ln>
          </p:spPr>
          <p:txBody>
            <a:bodyPr/>
            <a:lstStyle/>
            <a:p>
              <a:endParaRPr lang="ro-RO">
                <a:solidFill>
                  <a:schemeClr val="accent2"/>
                </a:solidFill>
              </a:endParaRPr>
            </a:p>
          </p:txBody>
        </p:sp>
        <p:sp>
          <p:nvSpPr>
            <p:cNvPr id="31757" name="Rectangle 13"/>
            <p:cNvSpPr>
              <a:spLocks noChangeArrowheads="1"/>
            </p:cNvSpPr>
            <p:nvPr/>
          </p:nvSpPr>
          <p:spPr bwMode="auto">
            <a:xfrm>
              <a:off x="173" y="258"/>
              <a:ext cx="86" cy="86"/>
            </a:xfrm>
            <a:prstGeom prst="rect">
              <a:avLst/>
            </a:prstGeom>
            <a:solidFill>
              <a:schemeClr val="accent2"/>
            </a:solidFill>
            <a:ln w="9525">
              <a:noFill/>
              <a:miter lim="800000"/>
              <a:headEnd/>
              <a:tailEnd/>
            </a:ln>
          </p:spPr>
          <p:txBody>
            <a:bodyPr/>
            <a:lstStyle/>
            <a:p>
              <a:endParaRPr lang="ro-RO">
                <a:solidFill>
                  <a:schemeClr val="accent2"/>
                </a:solidFill>
              </a:endParaRPr>
            </a:p>
          </p:txBody>
        </p:sp>
      </p:grpSp>
      <p:sp>
        <p:nvSpPr>
          <p:cNvPr id="31758" name="Rectangle 14"/>
          <p:cNvSpPr>
            <a:spLocks noGrp="1" noChangeArrowheads="1"/>
          </p:cNvSpPr>
          <p:nvPr>
            <p:ph type="title"/>
          </p:nvPr>
        </p:nvSpPr>
        <p:spPr bwMode="auto">
          <a:xfrm>
            <a:off x="457200" y="457200"/>
            <a:ext cx="82296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o-RO" smtClean="0"/>
              <a:t>Click to edit Master title style</a:t>
            </a:r>
          </a:p>
        </p:txBody>
      </p:sp>
      <p:sp>
        <p:nvSpPr>
          <p:cNvPr id="31759" name="Rectangle 15"/>
          <p:cNvSpPr>
            <a:spLocks noGrp="1" noChangeArrowheads="1"/>
          </p:cNvSpPr>
          <p:nvPr>
            <p:ph type="body" idx="1"/>
          </p:nvPr>
        </p:nvSpPr>
        <p:spPr bwMode="auto">
          <a:xfrm>
            <a:off x="457200" y="1981200"/>
            <a:ext cx="8229600" cy="3886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o-RO" smtClean="0"/>
              <a:t>Click to edit Master text styles</a:t>
            </a:r>
          </a:p>
          <a:p>
            <a:pPr lvl="1"/>
            <a:r>
              <a:rPr lang="ro-RO" smtClean="0"/>
              <a:t>Second level</a:t>
            </a:r>
          </a:p>
          <a:p>
            <a:pPr lvl="2"/>
            <a:r>
              <a:rPr lang="ro-RO" smtClean="0"/>
              <a:t>Third level</a:t>
            </a:r>
          </a:p>
          <a:p>
            <a:pPr lvl="3"/>
            <a:r>
              <a:rPr lang="ro-RO" smtClean="0"/>
              <a:t>Fourth level</a:t>
            </a:r>
          </a:p>
          <a:p>
            <a:pPr lvl="4"/>
            <a:r>
              <a:rPr lang="ro-RO" smtClean="0"/>
              <a:t>Fifth level</a:t>
            </a:r>
          </a:p>
        </p:txBody>
      </p:sp>
      <p:sp>
        <p:nvSpPr>
          <p:cNvPr id="31760"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ro-RO"/>
          </a:p>
        </p:txBody>
      </p:sp>
    </p:spTree>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ransition>
    <p:random/>
  </p:transition>
  <p:txStyles>
    <p:titleStyle>
      <a:lvl1pPr algn="l" rtl="0" fontAlgn="base">
        <a:spcBef>
          <a:spcPct val="0"/>
        </a:spcBef>
        <a:spcAft>
          <a:spcPct val="0"/>
        </a:spcAft>
        <a:defRPr sz="4400">
          <a:solidFill>
            <a:schemeClr val="tx1"/>
          </a:solidFill>
          <a:latin typeface="+mj-lt"/>
          <a:ea typeface="+mj-ea"/>
          <a:cs typeface="+mj-cs"/>
        </a:defRPr>
      </a:lvl1pPr>
      <a:lvl2pPr algn="l" rtl="0" fontAlgn="base">
        <a:spcBef>
          <a:spcPct val="0"/>
        </a:spcBef>
        <a:spcAft>
          <a:spcPct val="0"/>
        </a:spcAft>
        <a:defRPr sz="4400">
          <a:solidFill>
            <a:schemeClr val="tx1"/>
          </a:solidFill>
          <a:latin typeface="Arial" charset="0"/>
        </a:defRPr>
      </a:lvl2pPr>
      <a:lvl3pPr algn="l" rtl="0" fontAlgn="base">
        <a:spcBef>
          <a:spcPct val="0"/>
        </a:spcBef>
        <a:spcAft>
          <a:spcPct val="0"/>
        </a:spcAft>
        <a:defRPr sz="4400">
          <a:solidFill>
            <a:schemeClr val="tx1"/>
          </a:solidFill>
          <a:latin typeface="Arial" charset="0"/>
        </a:defRPr>
      </a:lvl3pPr>
      <a:lvl4pPr algn="l" rtl="0" fontAlgn="base">
        <a:spcBef>
          <a:spcPct val="0"/>
        </a:spcBef>
        <a:spcAft>
          <a:spcPct val="0"/>
        </a:spcAft>
        <a:defRPr sz="4400">
          <a:solidFill>
            <a:schemeClr val="tx1"/>
          </a:solidFill>
          <a:latin typeface="Arial" charset="0"/>
        </a:defRPr>
      </a:lvl4pPr>
      <a:lvl5pPr algn="l" rtl="0" fontAlgn="base">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p:titleStyle>
    <p:bodyStyle>
      <a:lvl1pPr marL="342900" indent="-342900" algn="l" rtl="0" fontAlgn="base">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accent2"/>
        </a:buClr>
        <a:buSzPct val="80000"/>
        <a:buFont typeface="Wingdings" pitchFamily="2" charset="2"/>
        <a:buChar char="¨"/>
        <a:defRPr sz="2800">
          <a:solidFill>
            <a:schemeClr val="tx1"/>
          </a:solidFill>
          <a:latin typeface="+mn-lt"/>
        </a:defRPr>
      </a:lvl2pPr>
      <a:lvl3pPr marL="1143000" indent="-228600" algn="l" rtl="0" fontAlgn="base">
        <a:spcBef>
          <a:spcPct val="20000"/>
        </a:spcBef>
        <a:spcAft>
          <a:spcPct val="0"/>
        </a:spcAft>
        <a:buClr>
          <a:schemeClr val="bg2"/>
        </a:buClr>
        <a:buSzPct val="65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70000"/>
        <a:buFont typeface="Wingdings" pitchFamily="2" charset="2"/>
        <a:buChar char="¨"/>
        <a:defRPr sz="2000">
          <a:solidFill>
            <a:schemeClr val="tx1"/>
          </a:solidFill>
          <a:latin typeface="+mn-lt"/>
        </a:defRPr>
      </a:lvl4pPr>
      <a:lvl5pPr marL="20574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Dreptunghi rotunjit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Dreptunghi rotunjit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Substituent titlu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ro-RO" smtClean="0"/>
              <a:t>Faceți clic pentru a edita stilul de titlu Coordonator</a:t>
            </a:r>
            <a:endParaRPr kumimoji="0" lang="en-US"/>
          </a:p>
        </p:txBody>
      </p:sp>
      <p:sp>
        <p:nvSpPr>
          <p:cNvPr id="4" name="Substituent text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ro-RO" smtClean="0"/>
              <a:t>Faceți clic pentru a edita stilurile de text Coordonator</a:t>
            </a:r>
          </a:p>
          <a:p>
            <a:pPr lvl="1" eaLnBrk="1" latinLnBrk="0" hangingPunct="1"/>
            <a:r>
              <a:rPr kumimoji="0" lang="ro-RO" smtClean="0"/>
              <a:t>Al doilea nivel</a:t>
            </a:r>
          </a:p>
          <a:p>
            <a:pPr lvl="2" eaLnBrk="1" latinLnBrk="0" hangingPunct="1"/>
            <a:r>
              <a:rPr kumimoji="0" lang="ro-RO" smtClean="0"/>
              <a:t>Al treilea nivel</a:t>
            </a:r>
          </a:p>
          <a:p>
            <a:pPr lvl="3" eaLnBrk="1" latinLnBrk="0" hangingPunct="1"/>
            <a:r>
              <a:rPr kumimoji="0" lang="ro-RO" smtClean="0"/>
              <a:t>Al patrulea nivel</a:t>
            </a:r>
          </a:p>
          <a:p>
            <a:pPr lvl="4" eaLnBrk="1" latinLnBrk="0" hangingPunct="1"/>
            <a:r>
              <a:rPr kumimoji="0" lang="ro-RO" smtClean="0"/>
              <a:t>Al cincilea nivel</a:t>
            </a:r>
            <a:endParaRPr kumimoji="0" lang="en-US"/>
          </a:p>
        </p:txBody>
      </p:sp>
      <p:sp>
        <p:nvSpPr>
          <p:cNvPr id="25" name="Substituent dată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endParaRPr lang="ro-RO"/>
          </a:p>
        </p:txBody>
      </p:sp>
      <p:sp>
        <p:nvSpPr>
          <p:cNvPr id="18" name="Substituent subsol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o-RO"/>
          </a:p>
        </p:txBody>
      </p:sp>
      <p:sp>
        <p:nvSpPr>
          <p:cNvPr id="5" name="Substituent număr diapozitiv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670777A7-A889-4D8F-9278-5C32D703A359}" type="slidenum">
              <a:rPr lang="ro-RO" smtClean="0"/>
              <a:pPr/>
              <a:t>‹#›</a:t>
            </a:fld>
            <a:endParaRPr lang="ro-RO"/>
          </a:p>
        </p:txBody>
      </p:sp>
    </p:spTree>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Lst>
  <p:transition>
    <p:random/>
  </p:transition>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ro.wikipedia.org/wiki/Cal_troian_(informatic%C4%83)" TargetMode="External"/><Relationship Id="rId2" Type="http://schemas.openxmlformats.org/officeDocument/2006/relationships/hyperlink" Target="https://ro.wikipedia.org/wiki/Virus_informatic"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ro.wikipedia.org/wiki/RSS" TargetMode="External"/><Relationship Id="rId2" Type="http://schemas.openxmlformats.org/officeDocument/2006/relationships/hyperlink" Target="https://ro.wikipedia.org/w/index.php?title=Media_electronic%C4%83&amp;action=edit&amp;redlink=1"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3203575" y="1844675"/>
            <a:ext cx="5761038" cy="2209800"/>
          </a:xfrm>
        </p:spPr>
        <p:txBody>
          <a:bodyPr/>
          <a:lstStyle/>
          <a:p>
            <a:r>
              <a:rPr lang="ro-RO" sz="8000" b="1" smtClean="0">
                <a:solidFill>
                  <a:srgbClr val="FF0000"/>
                </a:solidFill>
              </a:rPr>
              <a:t>Internetul</a:t>
            </a:r>
            <a:r>
              <a:rPr lang="ro-RO" sz="3200" b="1">
                <a:solidFill>
                  <a:schemeClr val="bg1"/>
                </a:solidFill>
              </a:rPr>
              <a:t/>
            </a:r>
            <a:br>
              <a:rPr lang="ro-RO" sz="3200" b="1">
                <a:solidFill>
                  <a:schemeClr val="bg1"/>
                </a:solidFill>
              </a:rPr>
            </a:br>
            <a:endParaRPr lang="ro-RO" sz="3200" b="1">
              <a:solidFill>
                <a:schemeClr val="bg1"/>
              </a:solidFill>
            </a:endParaRPr>
          </a:p>
        </p:txBody>
      </p:sp>
      <p:sp>
        <p:nvSpPr>
          <p:cNvPr id="3" name="CasetăText 2"/>
          <p:cNvSpPr txBox="1"/>
          <p:nvPr/>
        </p:nvSpPr>
        <p:spPr>
          <a:xfrm>
            <a:off x="5214942" y="5786454"/>
            <a:ext cx="3214710" cy="369332"/>
          </a:xfrm>
          <a:prstGeom prst="rect">
            <a:avLst/>
          </a:prstGeom>
          <a:noFill/>
        </p:spPr>
        <p:txBody>
          <a:bodyPr wrap="square" rtlCol="0">
            <a:spAutoFit/>
          </a:bodyPr>
          <a:lstStyle/>
          <a:p>
            <a:r>
              <a:rPr lang="ro-RO" i="1" smtClean="0">
                <a:solidFill>
                  <a:srgbClr val="0070C0"/>
                </a:solidFill>
              </a:rPr>
              <a:t>Profesor Sofroni Iulia</a:t>
            </a:r>
            <a:endParaRPr lang="ro-RO" i="1">
              <a:solidFill>
                <a:srgbClr val="0070C0"/>
              </a:solidFill>
            </a:endParaRPr>
          </a:p>
        </p:txBody>
      </p:sp>
    </p:spTree>
  </p:cSld>
  <p:clrMapOvr>
    <a:masterClrMapping/>
  </p:clrMapOvr>
  <p:transition>
    <p:rand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algn="ctr"/>
            <a:r>
              <a:rPr lang="en-US" dirty="0" smtClean="0"/>
              <a:t>FTP</a:t>
            </a:r>
            <a:endParaRPr lang="ro-RO" dirty="0"/>
          </a:p>
        </p:txBody>
      </p:sp>
      <p:sp>
        <p:nvSpPr>
          <p:cNvPr id="38915" name="AutoShape 3"/>
          <p:cNvSpPr>
            <a:spLocks noChangeArrowheads="1"/>
          </p:cNvSpPr>
          <p:nvPr/>
        </p:nvSpPr>
        <p:spPr bwMode="auto">
          <a:xfrm>
            <a:off x="539750" y="1556792"/>
            <a:ext cx="8352730" cy="5112568"/>
          </a:xfrm>
          <a:prstGeom prst="roundRect">
            <a:avLst>
              <a:gd name="adj" fmla="val 16667"/>
            </a:avLst>
          </a:prstGeom>
          <a:solidFill>
            <a:schemeClr val="accent1"/>
          </a:solidFill>
          <a:ln w="9525">
            <a:solidFill>
              <a:schemeClr val="tx1"/>
            </a:solidFill>
            <a:round/>
            <a:headEnd/>
            <a:tailEnd/>
          </a:ln>
          <a:effectLst/>
        </p:spPr>
        <p:txBody>
          <a:bodyPr anchor="ctr" anchorCtr="1"/>
          <a:lstStyle/>
          <a:p>
            <a:pPr indent="354013"/>
            <a:r>
              <a:rPr lang="ro-RO" sz="2400" dirty="0"/>
              <a:t>Pentru transferul </a:t>
            </a:r>
            <a:r>
              <a:rPr lang="ro-RO" sz="2400" dirty="0" smtClean="0"/>
              <a:t>de </a:t>
            </a:r>
            <a:r>
              <a:rPr lang="ro-RO" sz="2400" b="1" u="sng" dirty="0" smtClean="0"/>
              <a:t>copii ale </a:t>
            </a:r>
            <a:r>
              <a:rPr lang="ro-RO" sz="2400" b="1" u="sng" dirty="0" err="1" smtClean="0"/>
              <a:t>fişierelor</a:t>
            </a:r>
            <a:r>
              <a:rPr lang="ro-RO" sz="2400" dirty="0" smtClean="0"/>
              <a:t> </a:t>
            </a:r>
            <a:r>
              <a:rPr lang="ro-RO" sz="2400" dirty="0"/>
              <a:t>se </a:t>
            </a:r>
            <a:r>
              <a:rPr lang="ro-RO" sz="2400" dirty="0" smtClean="0"/>
              <a:t>foloseşte</a:t>
            </a:r>
            <a:r>
              <a:rPr lang="en-US" sz="2400" dirty="0" smtClean="0"/>
              <a:t> </a:t>
            </a:r>
            <a:r>
              <a:rPr lang="vi-VN" sz="2400" dirty="0" smtClean="0"/>
              <a:t>serviciul </a:t>
            </a:r>
            <a:r>
              <a:rPr lang="vi-VN" sz="2400" b="1" i="1" dirty="0" smtClean="0"/>
              <a:t>FTP (File </a:t>
            </a:r>
            <a:r>
              <a:rPr lang="vi-VN" sz="2400" b="1" i="1" dirty="0"/>
              <a:t>Transfer Protocol</a:t>
            </a:r>
            <a:r>
              <a:rPr lang="vi-VN" sz="2400" b="1" i="1" dirty="0" smtClean="0"/>
              <a:t>).</a:t>
            </a:r>
            <a:endParaRPr lang="en-US" sz="2400" b="1" i="1" dirty="0" smtClean="0"/>
          </a:p>
          <a:p>
            <a:pPr indent="354013"/>
            <a:r>
              <a:rPr lang="vi-VN" sz="2000" b="1" i="1" dirty="0" smtClean="0"/>
              <a:t> </a:t>
            </a:r>
            <a:r>
              <a:rPr lang="vi-VN" sz="2000" dirty="0"/>
              <a:t>Acesta </a:t>
            </a:r>
            <a:r>
              <a:rPr lang="vi-VN" sz="2000" dirty="0" smtClean="0"/>
              <a:t>asigură</a:t>
            </a:r>
            <a:r>
              <a:rPr lang="en-US" sz="2000" dirty="0" smtClean="0"/>
              <a:t> </a:t>
            </a:r>
            <a:r>
              <a:rPr lang="it-IT" sz="2000" dirty="0" smtClean="0"/>
              <a:t>transferul </a:t>
            </a:r>
            <a:r>
              <a:rPr lang="it-IT" sz="2000" dirty="0"/>
              <a:t>între două calculatoare legate la reţeaua </a:t>
            </a:r>
            <a:r>
              <a:rPr lang="it-IT" sz="2000" dirty="0" smtClean="0"/>
              <a:t>Internet care </a:t>
            </a:r>
            <a:r>
              <a:rPr lang="it-IT" sz="2000" dirty="0"/>
              <a:t>pot folosi sisteme de operare diferite. </a:t>
            </a:r>
            <a:r>
              <a:rPr lang="it-IT" sz="2000" dirty="0" smtClean="0"/>
              <a:t>Calculatorul </a:t>
            </a:r>
            <a:r>
              <a:rPr lang="pt-BR" sz="2000" dirty="0" smtClean="0"/>
              <a:t>sursă </a:t>
            </a:r>
            <a:r>
              <a:rPr lang="pt-BR" sz="2000" dirty="0"/>
              <a:t>este calculatorul de pe care se preiau fişierele </a:t>
            </a:r>
            <a:r>
              <a:rPr lang="pt-BR" sz="2000" dirty="0" smtClean="0"/>
              <a:t>iar </a:t>
            </a:r>
            <a:r>
              <a:rPr lang="ro-RO" sz="2000" dirty="0" smtClean="0"/>
              <a:t>calculatorul </a:t>
            </a:r>
            <a:r>
              <a:rPr lang="ro-RO" sz="2000" dirty="0"/>
              <a:t>destinaţie este calculatorul care preia fişierele.</a:t>
            </a:r>
          </a:p>
          <a:p>
            <a:pPr indent="354013"/>
            <a:r>
              <a:rPr lang="vi-VN" sz="2400" dirty="0"/>
              <a:t>Operaţiile care se execută sunt:</a:t>
            </a:r>
          </a:p>
          <a:p>
            <a:pPr indent="354013"/>
            <a:r>
              <a:rPr lang="es-ES" sz="2400" dirty="0"/>
              <a:t>- </a:t>
            </a:r>
            <a:r>
              <a:rPr lang="es-ES" sz="2400" i="1" dirty="0" err="1">
                <a:solidFill>
                  <a:srgbClr val="FF0000"/>
                </a:solidFill>
              </a:rPr>
              <a:t>încărcarea</a:t>
            </a:r>
            <a:r>
              <a:rPr lang="es-ES" sz="2400" i="1" dirty="0">
                <a:solidFill>
                  <a:srgbClr val="FF0000"/>
                </a:solidFill>
              </a:rPr>
              <a:t> (</a:t>
            </a:r>
            <a:r>
              <a:rPr lang="es-ES" sz="2400" b="1" i="1" dirty="0" err="1">
                <a:solidFill>
                  <a:srgbClr val="FF0000"/>
                </a:solidFill>
              </a:rPr>
              <a:t>upload</a:t>
            </a:r>
            <a:r>
              <a:rPr lang="es-ES" sz="2400" b="1" i="1" dirty="0">
                <a:solidFill>
                  <a:srgbClr val="FF0000"/>
                </a:solidFill>
              </a:rPr>
              <a:t>) </a:t>
            </a:r>
            <a:r>
              <a:rPr lang="es-ES" sz="2400" dirty="0"/>
              <a:t>– </a:t>
            </a:r>
            <a:r>
              <a:rPr lang="es-ES" sz="2400" dirty="0" err="1"/>
              <a:t>calculatorul</a:t>
            </a:r>
            <a:r>
              <a:rPr lang="es-ES" sz="2400" dirty="0"/>
              <a:t> </a:t>
            </a:r>
            <a:r>
              <a:rPr lang="es-ES" sz="2400" dirty="0" err="1"/>
              <a:t>gazdă</a:t>
            </a:r>
            <a:r>
              <a:rPr lang="es-ES" sz="2400" dirty="0"/>
              <a:t> </a:t>
            </a:r>
            <a:r>
              <a:rPr lang="es-ES" sz="2400" dirty="0" smtClean="0"/>
              <a:t>este </a:t>
            </a:r>
            <a:r>
              <a:rPr lang="vi-VN" sz="2400" dirty="0" smtClean="0"/>
              <a:t>calculatorul </a:t>
            </a:r>
            <a:r>
              <a:rPr lang="vi-VN" sz="2400" dirty="0"/>
              <a:t>sursă;</a:t>
            </a:r>
          </a:p>
          <a:p>
            <a:pPr indent="354013"/>
            <a:r>
              <a:rPr lang="vi-VN" sz="2400" dirty="0"/>
              <a:t>- </a:t>
            </a:r>
            <a:r>
              <a:rPr lang="vi-VN" sz="2400" i="1" dirty="0">
                <a:solidFill>
                  <a:srgbClr val="FF0000"/>
                </a:solidFill>
              </a:rPr>
              <a:t>descărcarea (</a:t>
            </a:r>
            <a:r>
              <a:rPr lang="vi-VN" sz="2400" b="1" i="1" dirty="0">
                <a:solidFill>
                  <a:srgbClr val="FF0000"/>
                </a:solidFill>
              </a:rPr>
              <a:t>download) </a:t>
            </a:r>
            <a:r>
              <a:rPr lang="vi-VN" sz="2400" dirty="0"/>
              <a:t>– calculatorul </a:t>
            </a:r>
            <a:r>
              <a:rPr lang="vi-VN" sz="2400" dirty="0" smtClean="0"/>
              <a:t>gazdă</a:t>
            </a:r>
            <a:r>
              <a:rPr lang="en-US" sz="2400" dirty="0" smtClean="0"/>
              <a:t> </a:t>
            </a:r>
            <a:r>
              <a:rPr lang="ro-RO" sz="2400" dirty="0" smtClean="0"/>
              <a:t>este </a:t>
            </a:r>
            <a:r>
              <a:rPr lang="ro-RO" sz="2400" dirty="0"/>
              <a:t>calculatorul destinaţie.</a:t>
            </a:r>
            <a:endParaRPr lang="ro-RO" sz="2800" dirty="0"/>
          </a:p>
        </p:txBody>
      </p:sp>
    </p:spTree>
  </p:cSld>
  <p:clrMapOvr>
    <a:masterClrMapping/>
  </p:clrMapOvr>
  <p:transition>
    <p:rand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251520" y="41176"/>
            <a:ext cx="8229600" cy="1371600"/>
          </a:xfrm>
        </p:spPr>
        <p:txBody>
          <a:bodyPr/>
          <a:lstStyle/>
          <a:p>
            <a:pPr algn="ctr"/>
            <a:r>
              <a:rPr lang="en-US" dirty="0"/>
              <a:t>E-mail</a:t>
            </a:r>
            <a:endParaRPr lang="ro-RO" dirty="0"/>
          </a:p>
        </p:txBody>
      </p:sp>
      <p:sp>
        <p:nvSpPr>
          <p:cNvPr id="37891" name="AutoShape 3"/>
          <p:cNvSpPr>
            <a:spLocks noChangeArrowheads="1"/>
          </p:cNvSpPr>
          <p:nvPr/>
        </p:nvSpPr>
        <p:spPr bwMode="auto">
          <a:xfrm>
            <a:off x="107504" y="1052736"/>
            <a:ext cx="9036496" cy="5688632"/>
          </a:xfrm>
          <a:prstGeom prst="roundRect">
            <a:avLst>
              <a:gd name="adj" fmla="val 16667"/>
            </a:avLst>
          </a:prstGeom>
          <a:solidFill>
            <a:schemeClr val="accent1"/>
          </a:solidFill>
          <a:ln w="9525">
            <a:solidFill>
              <a:schemeClr val="tx1"/>
            </a:solidFill>
            <a:round/>
            <a:headEnd/>
            <a:tailEnd/>
          </a:ln>
          <a:effectLst/>
        </p:spPr>
        <p:txBody>
          <a:bodyPr anchor="ctr" anchorCtr="1"/>
          <a:lstStyle/>
          <a:p>
            <a:r>
              <a:rPr lang="en-US" sz="2800" b="1" dirty="0">
                <a:solidFill>
                  <a:srgbClr val="FF0000"/>
                </a:solidFill>
              </a:rPr>
              <a:t>Posta electronica</a:t>
            </a:r>
            <a:r>
              <a:rPr lang="en-US" sz="2800" dirty="0"/>
              <a:t> (Electronic mail </a:t>
            </a:r>
            <a:r>
              <a:rPr lang="en-US" sz="2800" dirty="0" err="1"/>
              <a:t>sau</a:t>
            </a:r>
            <a:r>
              <a:rPr lang="en-US" sz="2800" dirty="0"/>
              <a:t> E-mail) </a:t>
            </a:r>
            <a:r>
              <a:rPr lang="en-US" sz="2800" dirty="0" err="1"/>
              <a:t>permite</a:t>
            </a:r>
            <a:r>
              <a:rPr lang="en-US" sz="2800" dirty="0"/>
              <a:t> </a:t>
            </a:r>
            <a:r>
              <a:rPr lang="en-US" sz="2800" dirty="0" err="1"/>
              <a:t>transmiterea</a:t>
            </a:r>
            <a:r>
              <a:rPr lang="en-US" sz="2800" dirty="0"/>
              <a:t> electronica a </a:t>
            </a:r>
            <a:r>
              <a:rPr lang="en-US" sz="2800" dirty="0" err="1"/>
              <a:t>mesajelor</a:t>
            </a:r>
            <a:r>
              <a:rPr lang="en-US" sz="2800" dirty="0"/>
              <a:t> de la un calculator la </a:t>
            </a:r>
            <a:r>
              <a:rPr lang="en-US" sz="2800" dirty="0" err="1"/>
              <a:t>altul</a:t>
            </a:r>
            <a:r>
              <a:rPr lang="en-US" sz="2800" dirty="0"/>
              <a:t>. </a:t>
            </a:r>
            <a:endParaRPr lang="en-US" sz="2800" dirty="0" smtClean="0"/>
          </a:p>
          <a:p>
            <a:r>
              <a:rPr lang="ro-RO" sz="2400" dirty="0" smtClean="0"/>
              <a:t>Scrisoarea </a:t>
            </a:r>
            <a:r>
              <a:rPr lang="ro-RO" sz="2400" dirty="0"/>
              <a:t>electronică denumită </a:t>
            </a:r>
            <a:r>
              <a:rPr lang="ro-RO" sz="2400" b="1" dirty="0"/>
              <a:t>mesaj include:</a:t>
            </a:r>
            <a:endParaRPr lang="ro-RO" sz="2400" dirty="0"/>
          </a:p>
          <a:p>
            <a:pPr marL="1257300" lvl="2" indent="-342900">
              <a:buFont typeface="Arial" panose="020B0604020202020204" pitchFamily="34" charset="0"/>
              <a:buChar char="•"/>
            </a:pPr>
            <a:r>
              <a:rPr lang="ro-RO" sz="2000" b="1" dirty="0"/>
              <a:t>adresa destinatarului;</a:t>
            </a:r>
          </a:p>
          <a:p>
            <a:pPr marL="1257300" lvl="2" indent="-342900">
              <a:buFont typeface="Arial" panose="020B0604020202020204" pitchFamily="34" charset="0"/>
              <a:buChar char="•"/>
            </a:pPr>
            <a:r>
              <a:rPr lang="ro-RO" sz="2000" b="1" dirty="0" smtClean="0"/>
              <a:t>subiectul, exprimat </a:t>
            </a:r>
            <a:r>
              <a:rPr lang="ro-RO" sz="2000" b="1" dirty="0"/>
              <a:t>în </a:t>
            </a:r>
            <a:r>
              <a:rPr lang="ro-RO" sz="2000" b="1" dirty="0" smtClean="0"/>
              <a:t>câteva </a:t>
            </a:r>
            <a:r>
              <a:rPr lang="ro-RO" sz="2000" b="1" dirty="0"/>
              <a:t>cuvinte;</a:t>
            </a:r>
          </a:p>
          <a:p>
            <a:pPr marL="1257300" lvl="2" indent="-342900">
              <a:buFont typeface="Arial" panose="020B0604020202020204" pitchFamily="34" charset="0"/>
              <a:buChar char="•"/>
            </a:pPr>
            <a:r>
              <a:rPr lang="ro-RO" sz="2000" b="1" dirty="0"/>
              <a:t>adresa expeditorului;</a:t>
            </a:r>
          </a:p>
          <a:p>
            <a:pPr marL="1257300" lvl="2" indent="-342900">
              <a:buFont typeface="Arial" panose="020B0604020202020204" pitchFamily="34" charset="0"/>
              <a:buChar char="•"/>
            </a:pPr>
            <a:r>
              <a:rPr lang="ro-RO" sz="2000" b="1" dirty="0"/>
              <a:t>textul scrisorii;</a:t>
            </a:r>
          </a:p>
          <a:p>
            <a:pPr marL="1257300" lvl="2" indent="-342900">
              <a:buFont typeface="Arial" panose="020B0604020202020204" pitchFamily="34" charset="0"/>
              <a:buChar char="•"/>
            </a:pPr>
            <a:r>
              <a:rPr lang="ro-RO" sz="2000" b="1" dirty="0"/>
              <a:t>fișiere atașate opțional.</a:t>
            </a:r>
          </a:p>
          <a:p>
            <a:pPr indent="360363" algn="just">
              <a:spcBef>
                <a:spcPct val="20000"/>
              </a:spcBef>
              <a:buClr>
                <a:schemeClr val="bg2"/>
              </a:buClr>
              <a:buSzPct val="75000"/>
              <a:buFont typeface="Wingdings" pitchFamily="2" charset="2"/>
              <a:buNone/>
            </a:pPr>
            <a:r>
              <a:rPr lang="en-US" sz="2000" dirty="0" smtClean="0"/>
              <a:t>In </a:t>
            </a:r>
            <a:r>
              <a:rPr lang="en-US" sz="2000" dirty="0" err="1"/>
              <a:t>acest</a:t>
            </a:r>
            <a:r>
              <a:rPr lang="en-US" sz="2000" dirty="0"/>
              <a:t> </a:t>
            </a:r>
            <a:r>
              <a:rPr lang="en-US" sz="2000" dirty="0" err="1"/>
              <a:t>serviciu</a:t>
            </a:r>
            <a:r>
              <a:rPr lang="en-US" sz="2000" dirty="0"/>
              <a:t> </a:t>
            </a:r>
            <a:r>
              <a:rPr lang="en-US" sz="2000" dirty="0" err="1"/>
              <a:t>comunicarea</a:t>
            </a:r>
            <a:r>
              <a:rPr lang="en-US" sz="2000" dirty="0"/>
              <a:t> se face </a:t>
            </a:r>
            <a:r>
              <a:rPr lang="en-US" sz="2000" dirty="0" err="1"/>
              <a:t>pe</a:t>
            </a:r>
            <a:r>
              <a:rPr lang="en-US" sz="2000" dirty="0"/>
              <a:t> </a:t>
            </a:r>
            <a:r>
              <a:rPr lang="en-US" sz="2000" dirty="0" err="1"/>
              <a:t>baza</a:t>
            </a:r>
            <a:r>
              <a:rPr lang="en-US" sz="2000" dirty="0"/>
              <a:t> </a:t>
            </a:r>
            <a:r>
              <a:rPr lang="en-US" sz="2000" dirty="0" err="1"/>
              <a:t>modelului</a:t>
            </a:r>
            <a:r>
              <a:rPr lang="en-US" sz="2000" dirty="0"/>
              <a:t> </a:t>
            </a:r>
            <a:br>
              <a:rPr lang="en-US" sz="2000" dirty="0"/>
            </a:br>
            <a:r>
              <a:rPr lang="en-US" sz="2000" b="1" dirty="0"/>
              <a:t>client-server. </a:t>
            </a:r>
            <a:r>
              <a:rPr lang="en-US" sz="2000" dirty="0" err="1"/>
              <a:t>Calculatorul</a:t>
            </a:r>
            <a:r>
              <a:rPr lang="en-US" sz="2000" dirty="0"/>
              <a:t> </a:t>
            </a:r>
            <a:r>
              <a:rPr lang="en-US" sz="2000" b="1" dirty="0"/>
              <a:t>server</a:t>
            </a:r>
            <a:r>
              <a:rPr lang="en-US" sz="2000" dirty="0"/>
              <a:t> (mail server)  </a:t>
            </a:r>
            <a:r>
              <a:rPr lang="en-US" sz="2000" dirty="0" err="1"/>
              <a:t>este</a:t>
            </a:r>
            <a:r>
              <a:rPr lang="en-US" sz="2000" dirty="0"/>
              <a:t> un calculator la care </a:t>
            </a:r>
            <a:r>
              <a:rPr lang="en-US" sz="2000" dirty="0" err="1"/>
              <a:t>va</a:t>
            </a:r>
            <a:r>
              <a:rPr lang="en-US" sz="2000" dirty="0"/>
              <a:t> </a:t>
            </a:r>
            <a:r>
              <a:rPr lang="en-US" sz="2000" dirty="0" err="1"/>
              <a:t>conectati</a:t>
            </a:r>
            <a:r>
              <a:rPr lang="en-US" sz="2000" dirty="0"/>
              <a:t> </a:t>
            </a:r>
            <a:r>
              <a:rPr lang="en-US" sz="2000" dirty="0" err="1"/>
              <a:t>propriul</a:t>
            </a:r>
            <a:r>
              <a:rPr lang="en-US" sz="2000" dirty="0"/>
              <a:t> calculator (</a:t>
            </a:r>
            <a:r>
              <a:rPr lang="en-US" sz="2000" dirty="0" err="1"/>
              <a:t>calculatorul</a:t>
            </a:r>
            <a:r>
              <a:rPr lang="en-US" sz="2000" dirty="0"/>
              <a:t> </a:t>
            </a:r>
            <a:r>
              <a:rPr lang="en-US" sz="2000" b="1" dirty="0"/>
              <a:t>client</a:t>
            </a:r>
            <a:r>
              <a:rPr lang="en-US" sz="2000" dirty="0"/>
              <a:t>) </a:t>
            </a:r>
            <a:r>
              <a:rPr lang="en-US" sz="2000" dirty="0" err="1"/>
              <a:t>pentru</a:t>
            </a:r>
            <a:r>
              <a:rPr lang="en-US" sz="2000" dirty="0"/>
              <a:t> a </a:t>
            </a:r>
            <a:r>
              <a:rPr lang="en-US" sz="2000" dirty="0" err="1"/>
              <a:t>avea</a:t>
            </a:r>
            <a:r>
              <a:rPr lang="en-US" sz="2000" dirty="0"/>
              <a:t> </a:t>
            </a:r>
            <a:r>
              <a:rPr lang="en-US" sz="2000" dirty="0" err="1"/>
              <a:t>acces</a:t>
            </a:r>
            <a:r>
              <a:rPr lang="en-US" sz="2000" dirty="0"/>
              <a:t> la </a:t>
            </a:r>
            <a:r>
              <a:rPr lang="en-US" sz="2000" dirty="0" err="1"/>
              <a:t>serviciul</a:t>
            </a:r>
            <a:r>
              <a:rPr lang="en-US" sz="2000" dirty="0"/>
              <a:t> de </a:t>
            </a:r>
            <a:r>
              <a:rPr lang="en-US" sz="2000" dirty="0" err="1"/>
              <a:t>posta</a:t>
            </a:r>
            <a:r>
              <a:rPr lang="en-US" sz="2000" dirty="0"/>
              <a:t> electronica. </a:t>
            </a:r>
            <a:r>
              <a:rPr lang="en-US" sz="2000" dirty="0" err="1"/>
              <a:t>Pe</a:t>
            </a:r>
            <a:r>
              <a:rPr lang="en-US" sz="2000" dirty="0"/>
              <a:t> </a:t>
            </a:r>
            <a:r>
              <a:rPr lang="en-US" sz="2000" dirty="0" err="1"/>
              <a:t>cele</a:t>
            </a:r>
            <a:r>
              <a:rPr lang="en-US" sz="2000" dirty="0"/>
              <a:t> </a:t>
            </a:r>
            <a:r>
              <a:rPr lang="en-US" sz="2000" dirty="0" err="1"/>
              <a:t>doua</a:t>
            </a:r>
            <a:r>
              <a:rPr lang="en-US" sz="2000" dirty="0"/>
              <a:t> </a:t>
            </a:r>
            <a:r>
              <a:rPr lang="en-US" sz="2000" dirty="0" err="1"/>
              <a:t>calculatoare</a:t>
            </a:r>
            <a:r>
              <a:rPr lang="en-US" sz="2000" dirty="0"/>
              <a:t> </a:t>
            </a:r>
            <a:r>
              <a:rPr lang="en-US" sz="2000" dirty="0" err="1"/>
              <a:t>sunt</a:t>
            </a:r>
            <a:r>
              <a:rPr lang="en-US" sz="2000" dirty="0"/>
              <a:t> </a:t>
            </a:r>
            <a:r>
              <a:rPr lang="en-US" sz="2000" dirty="0" err="1"/>
              <a:t>instalate</a:t>
            </a:r>
            <a:r>
              <a:rPr lang="en-US" sz="2000" dirty="0"/>
              <a:t> </a:t>
            </a:r>
            <a:r>
              <a:rPr lang="en-US" sz="2000" dirty="0" err="1"/>
              <a:t>doua</a:t>
            </a:r>
            <a:r>
              <a:rPr lang="en-US" sz="2000" dirty="0"/>
              <a:t> </a:t>
            </a:r>
            <a:r>
              <a:rPr lang="en-US" sz="2000" dirty="0" err="1"/>
              <a:t>programe</a:t>
            </a:r>
            <a:r>
              <a:rPr lang="en-US" sz="2000" dirty="0"/>
              <a:t> care </a:t>
            </a:r>
            <a:r>
              <a:rPr lang="en-US" sz="2000" dirty="0" err="1"/>
              <a:t>interactioneaza</a:t>
            </a:r>
            <a:r>
              <a:rPr lang="en-US" sz="2000" dirty="0"/>
              <a:t> </a:t>
            </a:r>
            <a:r>
              <a:rPr lang="en-US" sz="2000" dirty="0" err="1"/>
              <a:t>intre</a:t>
            </a:r>
            <a:r>
              <a:rPr lang="en-US" sz="2000" dirty="0"/>
              <a:t> </a:t>
            </a:r>
            <a:r>
              <a:rPr lang="en-US" sz="2000" dirty="0" err="1"/>
              <a:t>ele</a:t>
            </a:r>
            <a:r>
              <a:rPr lang="en-US" sz="2000" dirty="0"/>
              <a:t> </a:t>
            </a:r>
            <a:r>
              <a:rPr lang="en-US" sz="2000" dirty="0" err="1"/>
              <a:t>si</a:t>
            </a:r>
            <a:r>
              <a:rPr lang="en-US" sz="2000" dirty="0"/>
              <a:t> care </a:t>
            </a:r>
            <a:r>
              <a:rPr lang="en-US" sz="2000" dirty="0" err="1"/>
              <a:t>coopereaza</a:t>
            </a:r>
            <a:r>
              <a:rPr lang="en-US" sz="2000" dirty="0"/>
              <a:t> </a:t>
            </a:r>
            <a:r>
              <a:rPr lang="en-US" sz="2000" dirty="0" err="1"/>
              <a:t>pentru</a:t>
            </a:r>
            <a:r>
              <a:rPr lang="en-US" sz="2000" dirty="0"/>
              <a:t> a </a:t>
            </a:r>
            <a:r>
              <a:rPr lang="en-US" sz="2000" dirty="0" err="1"/>
              <a:t>transfera</a:t>
            </a:r>
            <a:r>
              <a:rPr lang="en-US" sz="2000" dirty="0"/>
              <a:t> </a:t>
            </a:r>
            <a:r>
              <a:rPr lang="en-US" sz="2000" dirty="0" err="1"/>
              <a:t>mesaje</a:t>
            </a:r>
            <a:r>
              <a:rPr lang="en-US" sz="2000" dirty="0"/>
              <a:t>.</a:t>
            </a:r>
            <a:endParaRPr lang="ro-RO" sz="2000" b="1" dirty="0"/>
          </a:p>
        </p:txBody>
      </p:sp>
    </p:spTree>
  </p:cSld>
  <p:clrMapOvr>
    <a:masterClrMapping/>
  </p:clrMapOvr>
  <p:transition>
    <p:rand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lvl="0" indent="11113" algn="ctr"/>
            <a:r>
              <a:rPr lang="ro-RO">
                <a:solidFill>
                  <a:schemeClr val="tx1"/>
                </a:solidFill>
                <a:latin typeface="+mj-lt"/>
                <a:ea typeface="+mj-ea"/>
                <a:cs typeface="+mj-cs"/>
              </a:rPr>
              <a:t>WWW (World Wide Web)</a:t>
            </a:r>
          </a:p>
        </p:txBody>
      </p:sp>
      <p:sp>
        <p:nvSpPr>
          <p:cNvPr id="37891" name="AutoShape 3"/>
          <p:cNvSpPr>
            <a:spLocks noChangeArrowheads="1"/>
          </p:cNvSpPr>
          <p:nvPr/>
        </p:nvSpPr>
        <p:spPr bwMode="auto">
          <a:xfrm>
            <a:off x="251520" y="1556792"/>
            <a:ext cx="8640960" cy="5301208"/>
          </a:xfrm>
          <a:prstGeom prst="roundRect">
            <a:avLst>
              <a:gd name="adj" fmla="val 16667"/>
            </a:avLst>
          </a:prstGeom>
          <a:solidFill>
            <a:schemeClr val="accent1"/>
          </a:solidFill>
          <a:ln w="9525">
            <a:solidFill>
              <a:schemeClr val="tx1"/>
            </a:solidFill>
            <a:round/>
            <a:headEnd/>
            <a:tailEnd/>
          </a:ln>
          <a:effectLst/>
        </p:spPr>
        <p:txBody>
          <a:bodyPr anchor="ctr" anchorCtr="1"/>
          <a:lstStyle/>
          <a:p>
            <a:pPr indent="354013">
              <a:lnSpc>
                <a:spcPct val="90000"/>
              </a:lnSpc>
            </a:pPr>
            <a:r>
              <a:rPr lang="ro-RO" sz="3200" b="1" dirty="0" err="1"/>
              <a:t>www</a:t>
            </a:r>
            <a:r>
              <a:rPr lang="ro-RO" sz="3200" b="1" dirty="0"/>
              <a:t> </a:t>
            </a:r>
            <a:r>
              <a:rPr lang="ro-RO" sz="3200" dirty="0"/>
              <a:t>–</a:t>
            </a:r>
            <a:r>
              <a:rPr lang="ro-RO" sz="3200" dirty="0" err="1"/>
              <a:t>world</a:t>
            </a:r>
            <a:r>
              <a:rPr lang="ro-RO" sz="3200" dirty="0"/>
              <a:t> </a:t>
            </a:r>
            <a:r>
              <a:rPr lang="ro-RO" sz="3200" dirty="0" err="1"/>
              <a:t>wide</a:t>
            </a:r>
            <a:r>
              <a:rPr lang="ro-RO" sz="3200" dirty="0"/>
              <a:t> web (</a:t>
            </a:r>
            <a:r>
              <a:rPr lang="ro-RO" sz="3200" dirty="0" err="1"/>
              <a:t>world</a:t>
            </a:r>
            <a:r>
              <a:rPr lang="ro-RO" sz="3200" dirty="0"/>
              <a:t>=lume, </a:t>
            </a:r>
            <a:r>
              <a:rPr lang="ro-RO" sz="3200" dirty="0" err="1"/>
              <a:t>wide</a:t>
            </a:r>
            <a:r>
              <a:rPr lang="ro-RO" sz="3200" dirty="0"/>
              <a:t>=vast, web=pânză de păianjen, reţea )</a:t>
            </a:r>
            <a:r>
              <a:rPr lang="en-US" sz="3200" dirty="0"/>
              <a:t> </a:t>
            </a:r>
            <a:r>
              <a:rPr lang="en-US" sz="3200" dirty="0">
                <a:solidFill>
                  <a:srgbClr val="FF0000"/>
                </a:solidFill>
              </a:rPr>
              <a:t>e</a:t>
            </a:r>
            <a:r>
              <a:rPr lang="ro-RO" sz="3200" dirty="0" err="1">
                <a:solidFill>
                  <a:srgbClr val="FF0000"/>
                </a:solidFill>
              </a:rPr>
              <a:t>ste</a:t>
            </a:r>
            <a:r>
              <a:rPr lang="ro-RO" sz="3200" dirty="0">
                <a:solidFill>
                  <a:srgbClr val="FF0000"/>
                </a:solidFill>
              </a:rPr>
              <a:t> </a:t>
            </a:r>
            <a:r>
              <a:rPr lang="en-US" sz="3200" dirty="0" smtClean="0">
                <a:solidFill>
                  <a:srgbClr val="FF0000"/>
                </a:solidFill>
              </a:rPr>
              <a:t>un </a:t>
            </a:r>
            <a:r>
              <a:rPr lang="en-US" sz="3200" dirty="0" err="1" smtClean="0">
                <a:solidFill>
                  <a:srgbClr val="FF0000"/>
                </a:solidFill>
              </a:rPr>
              <a:t>sistem</a:t>
            </a:r>
            <a:r>
              <a:rPr lang="en-US" sz="3200" dirty="0" smtClean="0">
                <a:solidFill>
                  <a:srgbClr val="FF0000"/>
                </a:solidFill>
              </a:rPr>
              <a:t> </a:t>
            </a:r>
            <a:r>
              <a:rPr lang="en-US" sz="3200" dirty="0" err="1" smtClean="0">
                <a:solidFill>
                  <a:srgbClr val="FF0000"/>
                </a:solidFill>
              </a:rPr>
              <a:t>mondial</a:t>
            </a:r>
            <a:r>
              <a:rPr lang="en-US" sz="3200" dirty="0" smtClean="0">
                <a:solidFill>
                  <a:srgbClr val="FF0000"/>
                </a:solidFill>
              </a:rPr>
              <a:t> de </a:t>
            </a:r>
            <a:r>
              <a:rPr lang="en-US" sz="3200" dirty="0" err="1" smtClean="0">
                <a:solidFill>
                  <a:srgbClr val="FF0000"/>
                </a:solidFill>
              </a:rPr>
              <a:t>documente</a:t>
            </a:r>
            <a:r>
              <a:rPr lang="ro-RO" sz="3200" dirty="0">
                <a:solidFill>
                  <a:srgbClr val="FF0000"/>
                </a:solidFill>
              </a:rPr>
              <a:t> </a:t>
            </a:r>
            <a:r>
              <a:rPr lang="ro-RO" sz="3200" dirty="0" smtClean="0">
                <a:solidFill>
                  <a:srgbClr val="FF0000"/>
                </a:solidFill>
              </a:rPr>
              <a:t>și informați</a:t>
            </a:r>
            <a:r>
              <a:rPr lang="en-US" sz="3200" dirty="0" err="1" smtClean="0">
                <a:solidFill>
                  <a:srgbClr val="FF0000"/>
                </a:solidFill>
              </a:rPr>
              <a:t>i</a:t>
            </a:r>
            <a:r>
              <a:rPr lang="ro-RO" sz="3200" dirty="0" smtClean="0">
                <a:solidFill>
                  <a:srgbClr val="FF0000"/>
                </a:solidFill>
              </a:rPr>
              <a:t> </a:t>
            </a:r>
            <a:r>
              <a:rPr lang="ro-RO" sz="3200" dirty="0" smtClean="0"/>
              <a:t>legate </a:t>
            </a:r>
            <a:r>
              <a:rPr lang="ro-RO" sz="3200" dirty="0"/>
              <a:t>între </a:t>
            </a:r>
            <a:r>
              <a:rPr lang="ro-RO" sz="3200" dirty="0" smtClean="0"/>
              <a:t>ele</a:t>
            </a:r>
            <a:r>
              <a:rPr lang="en-US" sz="3200" dirty="0" smtClean="0"/>
              <a:t> (</a:t>
            </a:r>
            <a:r>
              <a:rPr lang="ro-RO" sz="3200" dirty="0"/>
              <a:t>de tip </a:t>
            </a:r>
            <a:r>
              <a:rPr lang="ro-RO" sz="3200" dirty="0"/>
              <a:t>hipertext</a:t>
            </a:r>
            <a:r>
              <a:rPr lang="ro-RO" sz="3200" dirty="0"/>
              <a:t> </a:t>
            </a:r>
            <a:r>
              <a:rPr lang="en-US" sz="3200" dirty="0"/>
              <a:t>)</a:t>
            </a:r>
            <a:r>
              <a:rPr lang="ro-RO" sz="3200" dirty="0" smtClean="0"/>
              <a:t>, </a:t>
            </a:r>
            <a:r>
              <a:rPr lang="ro-RO" sz="3200" dirty="0"/>
              <a:t>care pot fi accesate prin rețeaua mondială </a:t>
            </a:r>
            <a:r>
              <a:rPr lang="ro-RO" sz="3200" dirty="0" smtClean="0"/>
              <a:t>de </a:t>
            </a:r>
            <a:r>
              <a:rPr lang="ro-RO" sz="3200" dirty="0"/>
              <a:t>Internet</a:t>
            </a:r>
            <a:r>
              <a:rPr lang="en-US" sz="3200" dirty="0" smtClean="0"/>
              <a:t>. </a:t>
            </a:r>
            <a:endParaRPr lang="ro-RO" sz="3200" dirty="0"/>
          </a:p>
          <a:p>
            <a:pPr indent="354013">
              <a:lnSpc>
                <a:spcPct val="90000"/>
              </a:lnSpc>
            </a:pPr>
            <a:r>
              <a:rPr lang="it-IT" sz="2400" b="1" dirty="0"/>
              <a:t>World Wide Web </a:t>
            </a:r>
            <a:r>
              <a:rPr lang="it-IT" sz="2400" dirty="0"/>
              <a:t>este un mecanism care foloseste conceptul hipermedia pentru a lega o colectie de zeci de milioane de docum</a:t>
            </a:r>
            <a:r>
              <a:rPr lang="ro-RO" sz="2400" dirty="0"/>
              <a:t>e</a:t>
            </a:r>
            <a:r>
              <a:rPr lang="it-IT" sz="2400" dirty="0"/>
              <a:t>nte cu informa</a:t>
            </a:r>
            <a:r>
              <a:rPr lang="ro-RO" sz="2400" dirty="0"/>
              <a:t>ţ</a:t>
            </a:r>
            <a:r>
              <a:rPr lang="it-IT" sz="2400" dirty="0"/>
              <a:t>ii, ce sunt p</a:t>
            </a:r>
            <a:r>
              <a:rPr lang="ro-RO" sz="2400" dirty="0"/>
              <a:t>ă</a:t>
            </a:r>
            <a:r>
              <a:rPr lang="it-IT" sz="2400" dirty="0"/>
              <a:t>strate pe calculatoarele r</a:t>
            </a:r>
            <a:r>
              <a:rPr lang="ro-RO" sz="2400" dirty="0"/>
              <a:t>ă</a:t>
            </a:r>
            <a:r>
              <a:rPr lang="it-IT" sz="2400" dirty="0"/>
              <a:t>sp</a:t>
            </a:r>
            <a:r>
              <a:rPr lang="ro-RO" sz="2400" dirty="0"/>
              <a:t>â</a:t>
            </a:r>
            <a:r>
              <a:rPr lang="it-IT" sz="2400" dirty="0"/>
              <a:t>ndite </a:t>
            </a:r>
            <a:r>
              <a:rPr lang="ro-RO" sz="2400" dirty="0"/>
              <a:t>î</a:t>
            </a:r>
            <a:r>
              <a:rPr lang="it-IT" sz="2400" dirty="0"/>
              <a:t>n toat</a:t>
            </a:r>
            <a:r>
              <a:rPr lang="ro-RO" sz="2400" dirty="0"/>
              <a:t>ă</a:t>
            </a:r>
            <a:r>
              <a:rPr lang="it-IT" sz="2400" dirty="0"/>
              <a:t> lumea</a:t>
            </a:r>
            <a:r>
              <a:rPr lang="it-IT" sz="2800" dirty="0"/>
              <a:t>.</a:t>
            </a:r>
            <a:endParaRPr lang="en-US" sz="2800" dirty="0"/>
          </a:p>
        </p:txBody>
      </p:sp>
    </p:spTree>
  </p:cSld>
  <p:clrMapOvr>
    <a:masterClrMapping/>
  </p:clrMapOvr>
  <p:transition>
    <p:rand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algn="ctr"/>
            <a:r>
              <a:rPr lang="en-US" b="1" dirty="0" err="1"/>
              <a:t>Serviciul</a:t>
            </a:r>
            <a:r>
              <a:rPr lang="en-US" b="1" dirty="0"/>
              <a:t> de </a:t>
            </a:r>
            <a:r>
              <a:rPr lang="en-US" b="1" dirty="0" err="1"/>
              <a:t>comunicare</a:t>
            </a:r>
            <a:r>
              <a:rPr lang="en-US" b="1" dirty="0"/>
              <a:t> in </a:t>
            </a:r>
            <a:r>
              <a:rPr lang="en-US" b="1" dirty="0" err="1"/>
              <a:t>timp</a:t>
            </a:r>
            <a:r>
              <a:rPr lang="en-US" b="1" dirty="0"/>
              <a:t> real</a:t>
            </a:r>
            <a:endParaRPr lang="ro-RO" dirty="0"/>
          </a:p>
        </p:txBody>
      </p:sp>
      <p:sp>
        <p:nvSpPr>
          <p:cNvPr id="38915" name="AutoShape 3"/>
          <p:cNvSpPr>
            <a:spLocks noChangeArrowheads="1"/>
          </p:cNvSpPr>
          <p:nvPr/>
        </p:nvSpPr>
        <p:spPr bwMode="auto">
          <a:xfrm>
            <a:off x="457200" y="1989138"/>
            <a:ext cx="8579296" cy="4608214"/>
          </a:xfrm>
          <a:prstGeom prst="roundRect">
            <a:avLst>
              <a:gd name="adj" fmla="val 16667"/>
            </a:avLst>
          </a:prstGeom>
          <a:solidFill>
            <a:schemeClr val="accent1"/>
          </a:solidFill>
          <a:ln w="9525">
            <a:solidFill>
              <a:schemeClr val="tx1"/>
            </a:solidFill>
            <a:round/>
            <a:headEnd/>
            <a:tailEnd/>
          </a:ln>
          <a:effectLst/>
        </p:spPr>
        <p:txBody>
          <a:bodyPr anchor="ctr" anchorCtr="1"/>
          <a:lstStyle/>
          <a:p>
            <a:pPr indent="449263" algn="just">
              <a:spcBef>
                <a:spcPct val="20000"/>
              </a:spcBef>
              <a:buClr>
                <a:schemeClr val="bg2"/>
              </a:buClr>
              <a:buSzPct val="75000"/>
              <a:buFont typeface="Wingdings" pitchFamily="2" charset="2"/>
              <a:buNone/>
            </a:pPr>
            <a:r>
              <a:rPr lang="en-US" sz="3200" b="1" dirty="0" err="1"/>
              <a:t>Serviciul</a:t>
            </a:r>
            <a:r>
              <a:rPr lang="en-US" sz="3200" b="1" dirty="0"/>
              <a:t> de </a:t>
            </a:r>
            <a:r>
              <a:rPr lang="en-US" sz="3200" b="1" dirty="0" err="1"/>
              <a:t>comunicare</a:t>
            </a:r>
            <a:r>
              <a:rPr lang="en-US" sz="3200" b="1" dirty="0"/>
              <a:t> in </a:t>
            </a:r>
            <a:r>
              <a:rPr lang="en-US" sz="3200" b="1" dirty="0" err="1"/>
              <a:t>timp</a:t>
            </a:r>
            <a:r>
              <a:rPr lang="en-US" sz="3200" b="1" dirty="0"/>
              <a:t> real – </a:t>
            </a:r>
            <a:r>
              <a:rPr lang="en-US" sz="3200" b="1" dirty="0" err="1"/>
              <a:t>asigura</a:t>
            </a:r>
            <a:r>
              <a:rPr lang="en-US" sz="3200" b="1" dirty="0"/>
              <a:t> o </a:t>
            </a:r>
            <a:r>
              <a:rPr lang="en-US" sz="3200" b="1" dirty="0" err="1"/>
              <a:t>comunicare</a:t>
            </a:r>
            <a:r>
              <a:rPr lang="en-US" sz="3200" b="1" dirty="0"/>
              <a:t> </a:t>
            </a:r>
            <a:r>
              <a:rPr lang="en-US" sz="3200" b="1" dirty="0" err="1"/>
              <a:t>prin</a:t>
            </a:r>
            <a:r>
              <a:rPr lang="en-US" sz="3200" b="1" dirty="0"/>
              <a:t> </a:t>
            </a:r>
            <a:r>
              <a:rPr lang="en-US" sz="3200" b="1" dirty="0" err="1"/>
              <a:t>legatura</a:t>
            </a:r>
            <a:r>
              <a:rPr lang="en-US" sz="3200" b="1" dirty="0"/>
              <a:t> </a:t>
            </a:r>
            <a:r>
              <a:rPr lang="en-US" sz="3200" b="1" dirty="0" err="1" smtClean="0"/>
              <a:t>directa</a:t>
            </a:r>
            <a:r>
              <a:rPr lang="en-US" sz="3200" b="1" dirty="0" smtClean="0"/>
              <a:t>.</a:t>
            </a:r>
          </a:p>
          <a:p>
            <a:pPr indent="449263" algn="just">
              <a:spcBef>
                <a:spcPct val="20000"/>
              </a:spcBef>
              <a:buClr>
                <a:schemeClr val="bg2"/>
              </a:buClr>
              <a:buSzPct val="75000"/>
              <a:buFont typeface="Wingdings" pitchFamily="2" charset="2"/>
              <a:buNone/>
            </a:pPr>
            <a:r>
              <a:rPr lang="en-US" sz="2800" dirty="0" smtClean="0"/>
              <a:t> </a:t>
            </a:r>
            <a:r>
              <a:rPr lang="en-US" sz="2800" dirty="0" err="1"/>
              <a:t>Comunicare</a:t>
            </a:r>
            <a:r>
              <a:rPr lang="en-US" sz="2800" dirty="0"/>
              <a:t> se </a:t>
            </a:r>
            <a:r>
              <a:rPr lang="en-US" sz="2800" dirty="0" err="1"/>
              <a:t>poate</a:t>
            </a:r>
            <a:r>
              <a:rPr lang="en-US" sz="2800" dirty="0"/>
              <a:t> </a:t>
            </a:r>
            <a:r>
              <a:rPr lang="en-US" sz="2800" dirty="0" smtClean="0"/>
              <a:t>face </a:t>
            </a:r>
          </a:p>
          <a:p>
            <a:pPr marL="742950" lvl="1" indent="-285750" algn="just">
              <a:spcBef>
                <a:spcPct val="20000"/>
              </a:spcBef>
              <a:buClr>
                <a:schemeClr val="bg2"/>
              </a:buClr>
              <a:buSzPct val="75000"/>
              <a:buFont typeface="Wingdings" panose="05000000000000000000" pitchFamily="2" charset="2"/>
              <a:buChar char="§"/>
            </a:pPr>
            <a:r>
              <a:rPr lang="en-US" sz="2800" dirty="0" err="1" smtClean="0"/>
              <a:t>prin</a:t>
            </a:r>
            <a:r>
              <a:rPr lang="en-US" sz="2800" dirty="0"/>
              <a:t> text </a:t>
            </a:r>
            <a:r>
              <a:rPr lang="en-US" sz="2800" b="1" dirty="0"/>
              <a:t>IM – Instant Messaging</a:t>
            </a:r>
            <a:r>
              <a:rPr lang="en-US" sz="2800" dirty="0"/>
              <a:t> </a:t>
            </a:r>
            <a:endParaRPr lang="en-US" sz="2800" dirty="0" smtClean="0"/>
          </a:p>
          <a:p>
            <a:pPr marL="742950" lvl="1" indent="-285750" algn="just">
              <a:spcBef>
                <a:spcPct val="20000"/>
              </a:spcBef>
              <a:buClr>
                <a:schemeClr val="bg2"/>
              </a:buClr>
              <a:buSzPct val="75000"/>
              <a:buFont typeface="Wingdings" panose="05000000000000000000" pitchFamily="2" charset="2"/>
              <a:buChar char="§"/>
            </a:pPr>
            <a:r>
              <a:rPr lang="en-US" sz="2800" dirty="0" err="1" smtClean="0"/>
              <a:t>prin</a:t>
            </a:r>
            <a:r>
              <a:rPr lang="en-US" sz="2800" dirty="0" smtClean="0"/>
              <a:t> </a:t>
            </a:r>
            <a:r>
              <a:rPr lang="en-US" sz="2800" dirty="0"/>
              <a:t>voce </a:t>
            </a:r>
            <a:r>
              <a:rPr lang="en-US" sz="2800" dirty="0" err="1"/>
              <a:t>si</a:t>
            </a:r>
            <a:r>
              <a:rPr lang="en-US" sz="2800" dirty="0"/>
              <a:t> </a:t>
            </a:r>
            <a:r>
              <a:rPr lang="en-US" sz="2800" dirty="0" smtClean="0"/>
              <a:t>video </a:t>
            </a:r>
            <a:r>
              <a:rPr lang="ro-RO" sz="2800" dirty="0"/>
              <a:t>de tip </a:t>
            </a:r>
            <a:r>
              <a:rPr lang="ro-RO" sz="2800" b="1" dirty="0" err="1" smtClean="0"/>
              <a:t>VoIP</a:t>
            </a:r>
            <a:r>
              <a:rPr lang="ro-RO" sz="2800" b="1" dirty="0" smtClean="0"/>
              <a:t> (</a:t>
            </a:r>
            <a:r>
              <a:rPr lang="ro-RO" sz="2800" b="1" dirty="0" err="1" smtClean="0"/>
              <a:t>Voice</a:t>
            </a:r>
            <a:r>
              <a:rPr lang="ro-RO" sz="2800" b="1" dirty="0" smtClean="0"/>
              <a:t> over Internet Protocol)</a:t>
            </a:r>
            <a:endParaRPr lang="en-US" sz="2800" dirty="0"/>
          </a:p>
          <a:p>
            <a:pPr indent="449263" algn="just">
              <a:spcBef>
                <a:spcPct val="20000"/>
              </a:spcBef>
              <a:buClr>
                <a:schemeClr val="bg2"/>
              </a:buClr>
              <a:buSzPct val="75000"/>
              <a:buFont typeface="Wingdings" pitchFamily="2" charset="2"/>
              <a:buNone/>
            </a:pPr>
            <a:endParaRPr lang="ro-RO" sz="2800" dirty="0"/>
          </a:p>
        </p:txBody>
      </p:sp>
      <p:sp>
        <p:nvSpPr>
          <p:cNvPr id="2" name="Buton acțiune: Înapoi sau Anteriorul 1">
            <a:hlinkClick r:id="rId2" action="ppaction://hlinksldjump" highlightClick="1"/>
          </p:cNvPr>
          <p:cNvSpPr/>
          <p:nvPr/>
        </p:nvSpPr>
        <p:spPr>
          <a:xfrm>
            <a:off x="6660232" y="5877272"/>
            <a:ext cx="1728192" cy="792088"/>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a:p>
        </p:txBody>
      </p:sp>
    </p:spTree>
  </p:cSld>
  <p:clrMapOvr>
    <a:masterClrMapping/>
  </p:clrMapOvr>
  <p:transition>
    <p:rand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type="body" idx="1"/>
          </p:nvPr>
        </p:nvSpPr>
        <p:spPr>
          <a:xfrm>
            <a:off x="857224" y="571480"/>
            <a:ext cx="7715304" cy="4801736"/>
          </a:xfrm>
        </p:spPr>
        <p:txBody>
          <a:bodyPr/>
          <a:lstStyle/>
          <a:p>
            <a:pPr algn="ctr">
              <a:buNone/>
            </a:pPr>
            <a:r>
              <a:rPr lang="ro-RO" sz="4000" b="1" dirty="0">
                <a:solidFill>
                  <a:schemeClr val="bg2">
                    <a:lumMod val="60000"/>
                    <a:lumOff val="40000"/>
                  </a:schemeClr>
                </a:solidFill>
              </a:rPr>
              <a:t>C</a:t>
            </a:r>
            <a:r>
              <a:rPr lang="en-US" sz="4000" b="1" dirty="0" err="1" smtClean="0">
                <a:solidFill>
                  <a:schemeClr val="bg2">
                    <a:lumMod val="60000"/>
                    <a:lumOff val="40000"/>
                  </a:schemeClr>
                </a:solidFill>
              </a:rPr>
              <a:t>omponentelor</a:t>
            </a:r>
            <a:r>
              <a:rPr lang="en-US" sz="4000" b="1" dirty="0" smtClean="0">
                <a:solidFill>
                  <a:schemeClr val="bg2">
                    <a:lumMod val="60000"/>
                    <a:lumOff val="40000"/>
                  </a:schemeClr>
                </a:solidFill>
              </a:rPr>
              <a:t> </a:t>
            </a:r>
            <a:r>
              <a:rPr lang="en-US" sz="4000" b="1" dirty="0" err="1">
                <a:solidFill>
                  <a:schemeClr val="bg2">
                    <a:lumMod val="60000"/>
                    <a:lumOff val="40000"/>
                  </a:schemeClr>
                </a:solidFill>
              </a:rPr>
              <a:t>necesare</a:t>
            </a:r>
            <a:r>
              <a:rPr lang="en-US" sz="4000" b="1" dirty="0">
                <a:solidFill>
                  <a:schemeClr val="bg2">
                    <a:lumMod val="60000"/>
                    <a:lumOff val="40000"/>
                  </a:schemeClr>
                </a:solidFill>
              </a:rPr>
              <a:t> </a:t>
            </a:r>
            <a:r>
              <a:rPr lang="en-US" sz="4000" b="1" dirty="0" err="1">
                <a:solidFill>
                  <a:schemeClr val="bg2">
                    <a:lumMod val="60000"/>
                    <a:lumOff val="40000"/>
                  </a:schemeClr>
                </a:solidFill>
              </a:rPr>
              <a:t>accesului</a:t>
            </a:r>
            <a:r>
              <a:rPr lang="en-US" sz="4000" b="1" dirty="0">
                <a:solidFill>
                  <a:schemeClr val="bg2">
                    <a:lumMod val="60000"/>
                    <a:lumOff val="40000"/>
                  </a:schemeClr>
                </a:solidFill>
              </a:rPr>
              <a:t> la Internet</a:t>
            </a:r>
            <a:r>
              <a:rPr lang="en-US" sz="4000" dirty="0">
                <a:solidFill>
                  <a:schemeClr val="tx1"/>
                </a:solidFill>
              </a:rPr>
              <a:t>	</a:t>
            </a:r>
            <a:endParaRPr lang="ro-RO" sz="4000" dirty="0" smtClean="0">
              <a:solidFill>
                <a:schemeClr val="tx1"/>
              </a:solidFill>
            </a:endParaRPr>
          </a:p>
          <a:p>
            <a:r>
              <a:rPr lang="ro-RO" sz="4000" dirty="0" smtClean="0"/>
              <a:t>Calculatorul</a:t>
            </a:r>
            <a:endParaRPr lang="ro-RO" sz="4000" dirty="0"/>
          </a:p>
          <a:p>
            <a:r>
              <a:rPr lang="en-US" sz="4000" dirty="0" smtClean="0"/>
              <a:t>Router</a:t>
            </a:r>
          </a:p>
          <a:p>
            <a:r>
              <a:rPr lang="ro-RO" sz="4000" dirty="0" smtClean="0"/>
              <a:t>Modemul</a:t>
            </a:r>
            <a:endParaRPr lang="ro-RO" sz="4000" dirty="0"/>
          </a:p>
          <a:p>
            <a:pPr lvl="0"/>
            <a:r>
              <a:rPr lang="ro-RO" sz="4000" dirty="0" smtClean="0">
                <a:solidFill>
                  <a:schemeClr val="tx1"/>
                </a:solidFill>
              </a:rPr>
              <a:t>Tipuri de </a:t>
            </a:r>
            <a:r>
              <a:rPr lang="ro-RO" sz="4000" dirty="0" err="1" smtClean="0">
                <a:solidFill>
                  <a:schemeClr val="tx1"/>
                </a:solidFill>
              </a:rPr>
              <a:t>comunicaţii</a:t>
            </a:r>
            <a:endParaRPr lang="ro-RO" sz="4000" dirty="0" smtClean="0">
              <a:solidFill>
                <a:schemeClr val="tx1"/>
              </a:solidFill>
            </a:endParaRPr>
          </a:p>
          <a:p>
            <a:pPr lvl="0"/>
            <a:r>
              <a:rPr lang="ro-RO" sz="4000" dirty="0" smtClean="0">
                <a:solidFill>
                  <a:schemeClr val="tx1"/>
                </a:solidFill>
              </a:rPr>
              <a:t>Browser</a:t>
            </a:r>
            <a:endParaRPr lang="ro-RO" sz="4000" dirty="0">
              <a:solidFill>
                <a:schemeClr val="tx1"/>
              </a:solidFill>
            </a:endParaRPr>
          </a:p>
          <a:p>
            <a:pPr lvl="0"/>
            <a:r>
              <a:rPr lang="ro-RO" sz="4000" dirty="0" err="1" smtClean="0">
                <a:solidFill>
                  <a:schemeClr val="tx1"/>
                </a:solidFill>
              </a:rPr>
              <a:t>Provider</a:t>
            </a:r>
            <a:endParaRPr lang="ro-RO" sz="4000" dirty="0">
              <a:solidFill>
                <a:schemeClr val="tx1"/>
              </a:solidFill>
            </a:endParaRPr>
          </a:p>
        </p:txBody>
      </p:sp>
    </p:spTree>
  </p:cSld>
  <p:clrMapOvr>
    <a:masterClrMapping/>
  </p:clrMapOvr>
  <p:transition>
    <p:rand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en-US" sz="4800" dirty="0" smtClean="0"/>
              <a:t>Router</a:t>
            </a:r>
            <a:r>
              <a:rPr lang="ro-RO" sz="4800" dirty="0" smtClean="0"/>
              <a:t> vs. Modem</a:t>
            </a:r>
            <a:endParaRPr lang="ro-RO" sz="4800" dirty="0"/>
          </a:p>
        </p:txBody>
      </p:sp>
      <p:sp>
        <p:nvSpPr>
          <p:cNvPr id="3" name="Substituent conținut 2"/>
          <p:cNvSpPr>
            <a:spLocks noGrp="1"/>
          </p:cNvSpPr>
          <p:nvPr>
            <p:ph idx="1"/>
          </p:nvPr>
        </p:nvSpPr>
        <p:spPr>
          <a:xfrm>
            <a:off x="457200" y="1556792"/>
            <a:ext cx="8435280" cy="5301208"/>
          </a:xfrm>
        </p:spPr>
        <p:txBody>
          <a:bodyPr/>
          <a:lstStyle/>
          <a:p>
            <a:r>
              <a:rPr lang="en-US" sz="2800" b="1" dirty="0"/>
              <a:t>Router</a:t>
            </a:r>
            <a:r>
              <a:rPr lang="ro-RO" sz="2800" dirty="0"/>
              <a:t> </a:t>
            </a:r>
            <a:r>
              <a:rPr lang="ro-RO" sz="2800" dirty="0" smtClean="0"/>
              <a:t>=</a:t>
            </a:r>
            <a:r>
              <a:rPr lang="vi-VN" sz="2800" b="1" dirty="0"/>
              <a:t> </a:t>
            </a:r>
            <a:r>
              <a:rPr lang="vi-VN" sz="2800" dirty="0"/>
              <a:t>dispozitiv</a:t>
            </a:r>
            <a:r>
              <a:rPr lang="vi-VN" sz="2800" b="1" dirty="0"/>
              <a:t> </a:t>
            </a:r>
            <a:r>
              <a:rPr lang="ro-RO" sz="2800" dirty="0" smtClean="0"/>
              <a:t>ce face </a:t>
            </a:r>
            <a:r>
              <a:rPr lang="en-US" sz="2800" dirty="0" smtClean="0"/>
              <a:t>leg</a:t>
            </a:r>
            <a:r>
              <a:rPr lang="ro-RO" sz="2800" dirty="0" err="1" smtClean="0"/>
              <a:t>ătura</a:t>
            </a:r>
            <a:r>
              <a:rPr lang="ro-RO" sz="2800" dirty="0" smtClean="0"/>
              <a:t> între </a:t>
            </a:r>
            <a:r>
              <a:rPr lang="ro-RO" sz="2800" b="1" i="1" dirty="0" smtClean="0">
                <a:solidFill>
                  <a:schemeClr val="accent5">
                    <a:lumMod val="25000"/>
                  </a:schemeClr>
                </a:solidFill>
                <a:effectLst>
                  <a:outerShdw blurRad="38100" dist="38100" dir="2700000" algn="tl">
                    <a:srgbClr val="000000">
                      <a:alpha val="43137"/>
                    </a:srgbClr>
                  </a:outerShdw>
                </a:effectLst>
              </a:rPr>
              <a:t>rețele</a:t>
            </a:r>
            <a:r>
              <a:rPr lang="ro-RO" sz="2800" dirty="0" smtClean="0">
                <a:solidFill>
                  <a:schemeClr val="accent5">
                    <a:lumMod val="25000"/>
                  </a:schemeClr>
                </a:solidFill>
                <a:effectLst>
                  <a:outerShdw blurRad="38100" dist="38100" dir="2700000" algn="tl">
                    <a:srgbClr val="000000">
                      <a:alpha val="43137"/>
                    </a:srgbClr>
                  </a:outerShdw>
                </a:effectLst>
              </a:rPr>
              <a:t> </a:t>
            </a:r>
            <a:r>
              <a:rPr lang="ro-RO" sz="2800" dirty="0" smtClean="0"/>
              <a:t>de calculatoare</a:t>
            </a:r>
          </a:p>
          <a:p>
            <a:pPr algn="just"/>
            <a:r>
              <a:rPr lang="vi-VN" sz="2800" b="1" dirty="0" smtClean="0"/>
              <a:t>Modem</a:t>
            </a:r>
            <a:r>
              <a:rPr lang="en-US" sz="2800" b="1" dirty="0" smtClean="0"/>
              <a:t> </a:t>
            </a:r>
            <a:r>
              <a:rPr lang="en-US" sz="2800" dirty="0" smtClean="0"/>
              <a:t>=</a:t>
            </a:r>
            <a:r>
              <a:rPr lang="en-US" sz="2800" b="1" dirty="0" smtClean="0"/>
              <a:t> </a:t>
            </a:r>
            <a:r>
              <a:rPr lang="vi-VN" sz="2800" dirty="0" smtClean="0"/>
              <a:t>dispozitiv</a:t>
            </a:r>
            <a:r>
              <a:rPr lang="vi-VN" sz="2800" b="1" dirty="0" smtClean="0"/>
              <a:t> </a:t>
            </a:r>
            <a:r>
              <a:rPr lang="vi-VN" sz="2800" dirty="0"/>
              <a:t>ce permite comunicarea între </a:t>
            </a:r>
            <a:r>
              <a:rPr lang="vi-VN" sz="2800" b="1" i="1" dirty="0">
                <a:solidFill>
                  <a:schemeClr val="accent5">
                    <a:lumMod val="25000"/>
                  </a:schemeClr>
                </a:solidFill>
                <a:effectLst>
                  <a:outerShdw blurRad="38100" dist="38100" dir="2700000" algn="tl">
                    <a:srgbClr val="000000">
                      <a:alpha val="43137"/>
                    </a:srgbClr>
                  </a:outerShdw>
                </a:effectLst>
              </a:rPr>
              <a:t>calculatoare</a:t>
            </a:r>
            <a:r>
              <a:rPr lang="vi-VN" sz="2800" dirty="0">
                <a:solidFill>
                  <a:schemeClr val="accent5">
                    <a:lumMod val="25000"/>
                  </a:schemeClr>
                </a:solidFill>
              </a:rPr>
              <a:t> </a:t>
            </a:r>
            <a:r>
              <a:rPr lang="vi-VN" sz="2800" dirty="0"/>
              <a:t>aflate la distanţă</a:t>
            </a:r>
            <a:r>
              <a:rPr lang="ro-RO" sz="2800" dirty="0"/>
              <a:t> prin intermediul unei linii </a:t>
            </a:r>
            <a:r>
              <a:rPr lang="ro-RO" sz="2800" dirty="0" smtClean="0"/>
              <a:t>telefonice</a:t>
            </a:r>
            <a:r>
              <a:rPr lang="vi-VN" sz="2800" b="1" dirty="0" smtClean="0"/>
              <a:t>.</a:t>
            </a:r>
            <a:r>
              <a:rPr lang="ro-RO" sz="2800" b="1" dirty="0" smtClean="0"/>
              <a:t> </a:t>
            </a:r>
            <a:r>
              <a:rPr lang="ro-RO" sz="2800" dirty="0"/>
              <a:t>Se </a:t>
            </a:r>
            <a:r>
              <a:rPr lang="ro-RO" sz="2800" dirty="0" smtClean="0"/>
              <a:t>conectează </a:t>
            </a:r>
            <a:r>
              <a:rPr lang="ro-RO" sz="2800" dirty="0"/>
              <a:t>la </a:t>
            </a:r>
            <a:r>
              <a:rPr lang="ro-RO" sz="2800" u="sng" dirty="0"/>
              <a:t>router</a:t>
            </a:r>
            <a:r>
              <a:rPr lang="ro-RO" sz="2800" dirty="0"/>
              <a:t> si la </a:t>
            </a:r>
            <a:r>
              <a:rPr lang="ro-RO" sz="2800" u="sng" dirty="0" smtClean="0"/>
              <a:t>rețeaua</a:t>
            </a:r>
            <a:r>
              <a:rPr lang="ro-RO" sz="2800" dirty="0" smtClean="0"/>
              <a:t> </a:t>
            </a:r>
            <a:r>
              <a:rPr lang="ro-RO" sz="2800" dirty="0"/>
              <a:t>de telefonie</a:t>
            </a:r>
            <a:r>
              <a:rPr lang="ro-RO" dirty="0"/>
              <a:t>.</a:t>
            </a:r>
            <a:endParaRPr lang="vi-VN" dirty="0"/>
          </a:p>
          <a:p>
            <a:pPr lvl="1" indent="354013"/>
            <a:r>
              <a:rPr lang="ro-RO" sz="2400" b="1" dirty="0"/>
              <a:t>Modulare</a:t>
            </a:r>
            <a:r>
              <a:rPr lang="ro-RO" sz="2400" dirty="0"/>
              <a:t> = </a:t>
            </a:r>
            <a:r>
              <a:rPr lang="ro-RO" sz="2000" dirty="0"/>
              <a:t>transferul semnalului din digital în analogic.</a:t>
            </a:r>
            <a:endParaRPr lang="ro-RO" sz="2400" dirty="0"/>
          </a:p>
          <a:p>
            <a:pPr lvl="1" indent="354013"/>
            <a:r>
              <a:rPr lang="ro-RO" sz="2400" b="1" dirty="0"/>
              <a:t>Demodulare</a:t>
            </a:r>
            <a:r>
              <a:rPr lang="ro-RO" sz="2400" dirty="0"/>
              <a:t> = </a:t>
            </a:r>
            <a:r>
              <a:rPr lang="ro-RO" sz="2000" dirty="0"/>
              <a:t>transferul semnalului din analogic în digital.</a:t>
            </a:r>
            <a:endParaRPr lang="ro-RO" sz="2400" dirty="0"/>
          </a:p>
          <a:p>
            <a:pPr lvl="1" indent="354013"/>
            <a:r>
              <a:rPr lang="pt-BR" sz="2400" dirty="0"/>
              <a:t>Principala caracteristică este </a:t>
            </a:r>
            <a:r>
              <a:rPr lang="pt-BR" sz="2400" i="1" dirty="0">
                <a:solidFill>
                  <a:srgbClr val="FF0000"/>
                </a:solidFill>
              </a:rPr>
              <a:t>viteza de transfer </a:t>
            </a:r>
            <a:r>
              <a:rPr lang="pt-BR" sz="2400" i="1" dirty="0"/>
              <a:t>– se măsoară în bps (bits per second): </a:t>
            </a:r>
            <a:r>
              <a:rPr lang="ro-RO" sz="2400" dirty="0"/>
              <a:t>14400 </a:t>
            </a:r>
            <a:r>
              <a:rPr lang="ro-RO" sz="2400" dirty="0" err="1"/>
              <a:t>bps</a:t>
            </a:r>
            <a:r>
              <a:rPr lang="ro-RO" sz="2400" dirty="0"/>
              <a:t>, 28,8 Kbps, 36,6 Kbps, 57,6 Kbps.</a:t>
            </a:r>
          </a:p>
          <a:p>
            <a:endParaRPr lang="ro-RO" dirty="0"/>
          </a:p>
        </p:txBody>
      </p:sp>
    </p:spTree>
    <p:extLst>
      <p:ext uri="{BB962C8B-B14F-4D97-AF65-F5344CB8AC3E}">
        <p14:creationId xmlns:p14="http://schemas.microsoft.com/office/powerpoint/2010/main" val="1332547222"/>
      </p:ext>
    </p:extLst>
  </p:cSld>
  <p:clrMapOvr>
    <a:masterClrMapping/>
  </p:clrMapOvr>
  <p:transition>
    <p:rand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lvl="0" algn="ctr"/>
            <a:r>
              <a:rPr lang="ro-RO" sz="4000" smtClean="0"/>
              <a:t>Tipuri de comunicaţii</a:t>
            </a:r>
          </a:p>
        </p:txBody>
      </p:sp>
      <p:sp>
        <p:nvSpPr>
          <p:cNvPr id="38915" name="AutoShape 3"/>
          <p:cNvSpPr>
            <a:spLocks noChangeArrowheads="1"/>
          </p:cNvSpPr>
          <p:nvPr/>
        </p:nvSpPr>
        <p:spPr bwMode="auto">
          <a:xfrm>
            <a:off x="539750" y="1989138"/>
            <a:ext cx="7848600" cy="3455987"/>
          </a:xfrm>
          <a:prstGeom prst="roundRect">
            <a:avLst>
              <a:gd name="adj" fmla="val 16667"/>
            </a:avLst>
          </a:prstGeom>
          <a:solidFill>
            <a:schemeClr val="accent1"/>
          </a:solidFill>
          <a:ln w="9525">
            <a:solidFill>
              <a:schemeClr val="tx1"/>
            </a:solidFill>
            <a:round/>
            <a:headEnd/>
            <a:tailEnd/>
          </a:ln>
          <a:effectLst/>
        </p:spPr>
        <p:txBody>
          <a:bodyPr anchor="ctr" anchorCtr="1"/>
          <a:lstStyle/>
          <a:p>
            <a:pPr indent="354013" algn="just"/>
            <a:r>
              <a:rPr lang="vi-VN" sz="2800" dirty="0" smtClean="0"/>
              <a:t>Accesul fizic la Internet poate fi prin </a:t>
            </a:r>
            <a:r>
              <a:rPr lang="vi-VN" sz="2800" b="1" u="sng" dirty="0" smtClean="0"/>
              <a:t>linie de telefon</a:t>
            </a:r>
            <a:r>
              <a:rPr lang="vi-VN" sz="2800" dirty="0" smtClean="0"/>
              <a:t> comutată (</a:t>
            </a:r>
            <a:r>
              <a:rPr lang="vi-VN" sz="2800" i="1" dirty="0" smtClean="0"/>
              <a:t>dial-up</a:t>
            </a:r>
            <a:r>
              <a:rPr lang="vi-VN" sz="2800" dirty="0" smtClean="0"/>
              <a:t>), access prin linie închiriată, linie de telefon </a:t>
            </a:r>
            <a:r>
              <a:rPr lang="vi-VN" sz="2800" b="1" dirty="0" smtClean="0"/>
              <a:t>ISDN</a:t>
            </a:r>
            <a:r>
              <a:rPr lang="vi-VN" sz="2800" dirty="0" smtClean="0"/>
              <a:t>, linie de telefon </a:t>
            </a:r>
            <a:r>
              <a:rPr lang="vi-VN" sz="2800" b="1" dirty="0" smtClean="0"/>
              <a:t>ADSL</a:t>
            </a:r>
            <a:r>
              <a:rPr lang="vi-VN" sz="2800" dirty="0" smtClean="0"/>
              <a:t>, cablu (de TV), radio, sistemul de telefonie mobilă GSM, sistemul de telefonie mobilă UMTS, satelit </a:t>
            </a:r>
            <a:r>
              <a:rPr lang="en-US" sz="2800" dirty="0" err="1" smtClean="0"/>
              <a:t>etc</a:t>
            </a:r>
            <a:r>
              <a:rPr lang="vi-VN" sz="2800" dirty="0" smtClean="0"/>
              <a:t>.</a:t>
            </a:r>
            <a:endParaRPr lang="ro-RO" sz="2800" dirty="0"/>
          </a:p>
        </p:txBody>
      </p:sp>
    </p:spTree>
  </p:cSld>
  <p:clrMapOvr>
    <a:masterClrMapping/>
  </p:clrMapOvr>
  <p:transition>
    <p:rand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algn="ctr"/>
            <a:r>
              <a:rPr lang="ro-RO" b="1" dirty="0" err="1" smtClean="0"/>
              <a:t>Provider</a:t>
            </a:r>
            <a:r>
              <a:rPr lang="en-US" b="1" dirty="0" smtClean="0"/>
              <a:t> - ISP</a:t>
            </a:r>
            <a:endParaRPr lang="ro-RO" b="1" dirty="0"/>
          </a:p>
        </p:txBody>
      </p:sp>
      <p:sp>
        <p:nvSpPr>
          <p:cNvPr id="38915" name="AutoShape 3"/>
          <p:cNvSpPr>
            <a:spLocks noChangeArrowheads="1"/>
          </p:cNvSpPr>
          <p:nvPr/>
        </p:nvSpPr>
        <p:spPr bwMode="auto">
          <a:xfrm>
            <a:off x="539750" y="1989138"/>
            <a:ext cx="7848600" cy="4154506"/>
          </a:xfrm>
          <a:prstGeom prst="roundRect">
            <a:avLst>
              <a:gd name="adj" fmla="val 16667"/>
            </a:avLst>
          </a:prstGeom>
          <a:solidFill>
            <a:schemeClr val="accent1"/>
          </a:solidFill>
          <a:ln w="9525">
            <a:solidFill>
              <a:schemeClr val="tx1"/>
            </a:solidFill>
            <a:round/>
            <a:headEnd/>
            <a:tailEnd/>
          </a:ln>
          <a:effectLst/>
        </p:spPr>
        <p:txBody>
          <a:bodyPr anchor="ctr" anchorCtr="1"/>
          <a:lstStyle/>
          <a:p>
            <a:pPr indent="354013"/>
            <a:r>
              <a:rPr lang="vi-VN" sz="2400" b="1" dirty="0" smtClean="0"/>
              <a:t>Furnizorii de servicii Internet</a:t>
            </a:r>
            <a:r>
              <a:rPr lang="vi-VN" sz="2400" dirty="0" smtClean="0"/>
              <a:t> sunt firme sau organizaţii care oferă access la Internet şi servicii conexe. Deseori ei sunt numiţi "</a:t>
            </a:r>
            <a:r>
              <a:rPr lang="vi-VN" sz="2400" dirty="0" smtClean="0">
                <a:solidFill>
                  <a:srgbClr val="FF0000"/>
                </a:solidFill>
              </a:rPr>
              <a:t>ISP</a:t>
            </a:r>
            <a:r>
              <a:rPr lang="vi-VN" sz="2400" dirty="0" smtClean="0"/>
              <a:t>", iniţialele denumirii din limba engleză </a:t>
            </a:r>
            <a:r>
              <a:rPr lang="vi-VN" sz="2400" i="1" dirty="0" smtClean="0">
                <a:solidFill>
                  <a:srgbClr val="FF0000"/>
                </a:solidFill>
              </a:rPr>
              <a:t>Internet Service Provider</a:t>
            </a:r>
            <a:r>
              <a:rPr lang="vi-VN" sz="2400" dirty="0" smtClean="0"/>
              <a:t>.</a:t>
            </a:r>
            <a:endParaRPr lang="en-US" sz="2400" dirty="0" smtClean="0"/>
          </a:p>
        </p:txBody>
      </p:sp>
    </p:spTree>
  </p:cSld>
  <p:clrMapOvr>
    <a:masterClrMapping/>
  </p:clrMapOvr>
  <p:transition>
    <p:rand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457200" y="457200"/>
            <a:ext cx="8229600" cy="1042974"/>
          </a:xfrm>
        </p:spPr>
        <p:txBody>
          <a:bodyPr/>
          <a:lstStyle/>
          <a:p>
            <a:pPr lvl="0" algn="ctr"/>
            <a:r>
              <a:rPr lang="ro-RO" smtClean="0">
                <a:solidFill>
                  <a:schemeClr val="tx1"/>
                </a:solidFill>
                <a:latin typeface="+mj-lt"/>
                <a:ea typeface="+mj-ea"/>
                <a:cs typeface="+mj-cs"/>
              </a:rPr>
              <a:t>Browser</a:t>
            </a:r>
            <a:r>
              <a:rPr lang="en-US" smtClean="0">
                <a:solidFill>
                  <a:schemeClr val="tx1"/>
                </a:solidFill>
                <a:latin typeface="+mj-lt"/>
                <a:ea typeface="+mj-ea"/>
                <a:cs typeface="+mj-cs"/>
              </a:rPr>
              <a:t>-ul</a:t>
            </a:r>
            <a:endParaRPr lang="ro-RO">
              <a:solidFill>
                <a:schemeClr val="tx1"/>
              </a:solidFill>
              <a:latin typeface="+mj-lt"/>
              <a:ea typeface="+mj-ea"/>
              <a:cs typeface="+mj-cs"/>
            </a:endParaRPr>
          </a:p>
        </p:txBody>
      </p:sp>
      <p:sp>
        <p:nvSpPr>
          <p:cNvPr id="38915" name="AutoShape 3"/>
          <p:cNvSpPr>
            <a:spLocks noChangeArrowheads="1"/>
          </p:cNvSpPr>
          <p:nvPr/>
        </p:nvSpPr>
        <p:spPr bwMode="auto">
          <a:xfrm>
            <a:off x="539750" y="1428736"/>
            <a:ext cx="8247092" cy="5143536"/>
          </a:xfrm>
          <a:prstGeom prst="roundRect">
            <a:avLst>
              <a:gd name="adj" fmla="val 16667"/>
            </a:avLst>
          </a:prstGeom>
          <a:solidFill>
            <a:schemeClr val="accent1"/>
          </a:solidFill>
          <a:ln w="9525">
            <a:solidFill>
              <a:schemeClr val="tx1"/>
            </a:solidFill>
            <a:round/>
            <a:headEnd/>
            <a:tailEnd/>
          </a:ln>
          <a:effectLst/>
        </p:spPr>
        <p:txBody>
          <a:bodyPr anchor="ctr" anchorCtr="1"/>
          <a:lstStyle/>
          <a:p>
            <a:endParaRPr lang="en-US" sz="2400" dirty="0" smtClean="0"/>
          </a:p>
          <a:p>
            <a:pPr indent="354013">
              <a:lnSpc>
                <a:spcPct val="80000"/>
              </a:lnSpc>
            </a:pPr>
            <a:r>
              <a:rPr lang="en-US" sz="3600" dirty="0" err="1" smtClean="0"/>
              <a:t>Programele</a:t>
            </a:r>
            <a:r>
              <a:rPr lang="en-US" sz="3600" dirty="0" smtClean="0"/>
              <a:t> de </a:t>
            </a:r>
            <a:r>
              <a:rPr lang="en-US" sz="3600" dirty="0" err="1" smtClean="0"/>
              <a:t>navigare</a:t>
            </a:r>
            <a:r>
              <a:rPr lang="en-US" sz="3600" dirty="0" smtClean="0"/>
              <a:t> </a:t>
            </a:r>
            <a:r>
              <a:rPr lang="en-US" sz="3600" dirty="0" err="1" smtClean="0"/>
              <a:t>pe</a:t>
            </a:r>
            <a:r>
              <a:rPr lang="en-US" sz="3600" dirty="0" smtClean="0"/>
              <a:t> internet se </a:t>
            </a:r>
            <a:r>
              <a:rPr lang="en-US" sz="3600" dirty="0" err="1" smtClean="0"/>
              <a:t>numesc</a:t>
            </a:r>
            <a:r>
              <a:rPr lang="en-US" sz="3600" dirty="0" smtClean="0"/>
              <a:t> </a:t>
            </a:r>
            <a:r>
              <a:rPr lang="en-US" sz="3600" b="1" dirty="0" err="1" smtClean="0"/>
              <a:t>browsere</a:t>
            </a:r>
            <a:r>
              <a:rPr lang="en-US" sz="3600" dirty="0" smtClean="0"/>
              <a:t>. </a:t>
            </a:r>
          </a:p>
          <a:p>
            <a:pPr indent="354013">
              <a:lnSpc>
                <a:spcPct val="80000"/>
              </a:lnSpc>
            </a:pPr>
            <a:r>
              <a:rPr lang="ro-RO" sz="2000" b="1" dirty="0" err="1" smtClean="0"/>
              <a:t>Browser</a:t>
            </a:r>
            <a:r>
              <a:rPr lang="ro-RO" sz="2000" dirty="0" err="1" smtClean="0"/>
              <a:t>-ul</a:t>
            </a:r>
            <a:r>
              <a:rPr lang="ro-RO" sz="2000" dirty="0" smtClean="0"/>
              <a:t> este a aplicaţie (client) care permite unui utilizator să vizualizeze documente HTML de pe Web, să navigheze urmărind legăturile dintre ele şi să transfere fişiere. Aceste aplicaţii afişează atât textul cât şi grafica din aceste documente, redau fişierele audio şi video înglobate în documente.</a:t>
            </a:r>
          </a:p>
          <a:p>
            <a:pPr indent="354013" algn="just">
              <a:lnSpc>
                <a:spcPct val="80000"/>
              </a:lnSpc>
              <a:buFontTx/>
              <a:buNone/>
            </a:pPr>
            <a:r>
              <a:rPr lang="ro-RO" sz="2000" dirty="0" smtClean="0"/>
              <a:t>Un </a:t>
            </a:r>
            <a:r>
              <a:rPr lang="ro-RO" sz="2000" b="1" dirty="0" err="1" smtClean="0"/>
              <a:t>browser</a:t>
            </a:r>
            <a:r>
              <a:rPr lang="ro-RO" sz="2000" dirty="0" smtClean="0"/>
              <a:t> (explorator) este un produs software care oferă o interfaţă între utilizator şi serverul de web de pe Internet.</a:t>
            </a:r>
          </a:p>
          <a:p>
            <a:pPr indent="354013" algn="just">
              <a:lnSpc>
                <a:spcPct val="80000"/>
              </a:lnSpc>
              <a:buFontTx/>
              <a:buNone/>
            </a:pPr>
            <a:r>
              <a:rPr lang="en-US" sz="2000" dirty="0" err="1" smtClean="0"/>
              <a:t>Exemple</a:t>
            </a:r>
            <a:r>
              <a:rPr lang="en-US" sz="2000" dirty="0" smtClean="0"/>
              <a:t>: </a:t>
            </a:r>
          </a:p>
          <a:p>
            <a:pPr lvl="1" indent="354013">
              <a:lnSpc>
                <a:spcPct val="80000"/>
              </a:lnSpc>
              <a:buFont typeface="Arial" pitchFamily="34" charset="0"/>
              <a:buChar char="•"/>
            </a:pPr>
            <a:r>
              <a:rPr lang="en-US" sz="2000" i="1" dirty="0" smtClean="0"/>
              <a:t>Internet Explorer </a:t>
            </a:r>
          </a:p>
          <a:p>
            <a:pPr lvl="1" indent="354013">
              <a:lnSpc>
                <a:spcPct val="80000"/>
              </a:lnSpc>
              <a:buFont typeface="Arial" pitchFamily="34" charset="0"/>
              <a:buChar char="•"/>
            </a:pPr>
            <a:r>
              <a:rPr lang="ro-RO" sz="2000" i="1" dirty="0" err="1" smtClean="0"/>
              <a:t>Mozzila</a:t>
            </a:r>
            <a:endParaRPr lang="en-US" sz="2000" i="1" dirty="0" smtClean="0"/>
          </a:p>
          <a:p>
            <a:pPr lvl="1" indent="354013">
              <a:lnSpc>
                <a:spcPct val="80000"/>
              </a:lnSpc>
              <a:buFont typeface="Arial" pitchFamily="34" charset="0"/>
              <a:buChar char="•"/>
            </a:pPr>
            <a:r>
              <a:rPr lang="en-US" sz="2000" i="1" dirty="0" smtClean="0"/>
              <a:t>Opera</a:t>
            </a:r>
          </a:p>
          <a:p>
            <a:pPr lvl="1" indent="354013">
              <a:lnSpc>
                <a:spcPct val="80000"/>
              </a:lnSpc>
              <a:buFont typeface="Arial" pitchFamily="34" charset="0"/>
              <a:buChar char="•"/>
            </a:pPr>
            <a:r>
              <a:rPr lang="en-US" sz="2000" i="1" dirty="0" smtClean="0"/>
              <a:t>Chrome</a:t>
            </a:r>
            <a:endParaRPr lang="en-US" sz="2000" i="1" dirty="0"/>
          </a:p>
        </p:txBody>
      </p:sp>
    </p:spTree>
  </p:cSld>
  <p:clrMapOvr>
    <a:masterClrMapping/>
  </p:clrMapOvr>
  <p:transition>
    <p:rand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type="body" idx="1"/>
          </p:nvPr>
        </p:nvSpPr>
        <p:spPr>
          <a:xfrm>
            <a:off x="857224" y="1071546"/>
            <a:ext cx="7715304" cy="5000660"/>
          </a:xfrm>
        </p:spPr>
        <p:txBody>
          <a:bodyPr/>
          <a:lstStyle/>
          <a:p>
            <a:pPr algn="ctr">
              <a:buNone/>
            </a:pPr>
            <a:r>
              <a:rPr lang="ro-RO" b="1" dirty="0" smtClean="0">
                <a:solidFill>
                  <a:schemeClr val="bg2">
                    <a:lumMod val="60000"/>
                    <a:lumOff val="40000"/>
                  </a:schemeClr>
                </a:solidFill>
              </a:rPr>
              <a:t>A</a:t>
            </a:r>
            <a:r>
              <a:rPr lang="en-US" b="1" dirty="0" err="1" smtClean="0">
                <a:solidFill>
                  <a:schemeClr val="bg2">
                    <a:lumMod val="60000"/>
                    <a:lumOff val="40000"/>
                  </a:schemeClr>
                </a:solidFill>
              </a:rPr>
              <a:t>dres</a:t>
            </a:r>
            <a:r>
              <a:rPr lang="ro-RO" b="1" dirty="0" smtClean="0">
                <a:solidFill>
                  <a:schemeClr val="bg2">
                    <a:lumMod val="60000"/>
                    <a:lumOff val="40000"/>
                  </a:schemeClr>
                </a:solidFill>
              </a:rPr>
              <a:t>e</a:t>
            </a:r>
            <a:r>
              <a:rPr lang="en-US" b="1" dirty="0" smtClean="0">
                <a:solidFill>
                  <a:schemeClr val="bg2">
                    <a:lumMod val="60000"/>
                    <a:lumOff val="40000"/>
                  </a:schemeClr>
                </a:solidFill>
              </a:rPr>
              <a:t> </a:t>
            </a:r>
            <a:r>
              <a:rPr lang="en-US" b="1" dirty="0" err="1">
                <a:solidFill>
                  <a:schemeClr val="bg2">
                    <a:lumMod val="60000"/>
                    <a:lumOff val="40000"/>
                  </a:schemeClr>
                </a:solidFill>
              </a:rPr>
              <a:t>în</a:t>
            </a:r>
            <a:r>
              <a:rPr lang="en-US" b="1" dirty="0">
                <a:solidFill>
                  <a:schemeClr val="bg2">
                    <a:lumMod val="60000"/>
                    <a:lumOff val="40000"/>
                  </a:schemeClr>
                </a:solidFill>
              </a:rPr>
              <a:t> Internet</a:t>
            </a:r>
            <a:r>
              <a:rPr lang="en-US" dirty="0">
                <a:solidFill>
                  <a:schemeClr val="tx1"/>
                </a:solidFill>
                <a:latin typeface="+mn-lt"/>
                <a:ea typeface="+mn-ea"/>
                <a:cs typeface="+mn-cs"/>
              </a:rPr>
              <a:t>	</a:t>
            </a:r>
            <a:endParaRPr lang="ro-RO" dirty="0">
              <a:solidFill>
                <a:schemeClr val="tx1"/>
              </a:solidFill>
              <a:latin typeface="+mn-lt"/>
              <a:ea typeface="+mn-ea"/>
              <a:cs typeface="+mn-cs"/>
            </a:endParaRPr>
          </a:p>
          <a:p>
            <a:pPr lvl="0"/>
            <a:r>
              <a:rPr lang="ro-RO" sz="4000" dirty="0" smtClean="0">
                <a:solidFill>
                  <a:schemeClr val="tx1"/>
                </a:solidFill>
                <a:latin typeface="+mn-lt"/>
                <a:ea typeface="+mn-ea"/>
                <a:cs typeface="+mn-cs"/>
              </a:rPr>
              <a:t>Adrese IP</a:t>
            </a:r>
          </a:p>
          <a:p>
            <a:pPr lvl="0"/>
            <a:r>
              <a:rPr lang="ro-RO" sz="4000" dirty="0" smtClean="0">
                <a:solidFill>
                  <a:schemeClr val="tx1"/>
                </a:solidFill>
                <a:latin typeface="+mn-lt"/>
                <a:ea typeface="+mn-ea"/>
                <a:cs typeface="+mn-cs"/>
              </a:rPr>
              <a:t>adrese </a:t>
            </a:r>
            <a:r>
              <a:rPr lang="ro-RO" sz="4000" dirty="0">
                <a:solidFill>
                  <a:schemeClr val="tx1"/>
                </a:solidFill>
                <a:latin typeface="+mn-lt"/>
                <a:ea typeface="+mn-ea"/>
                <a:cs typeface="+mn-cs"/>
              </a:rPr>
              <a:t>de pagini</a:t>
            </a:r>
          </a:p>
          <a:p>
            <a:pPr lvl="0"/>
            <a:r>
              <a:rPr lang="ro-RO" sz="4000" dirty="0">
                <a:solidFill>
                  <a:schemeClr val="tx1"/>
                </a:solidFill>
                <a:latin typeface="+mn-lt"/>
                <a:ea typeface="+mn-ea"/>
                <a:cs typeface="+mn-cs"/>
              </a:rPr>
              <a:t>Adrese de </a:t>
            </a:r>
            <a:r>
              <a:rPr lang="ro-RO" sz="4000" dirty="0" smtClean="0">
                <a:solidFill>
                  <a:schemeClr val="tx1"/>
                </a:solidFill>
                <a:latin typeface="+mn-lt"/>
                <a:ea typeface="+mn-ea"/>
                <a:cs typeface="+mn-cs"/>
              </a:rPr>
              <a:t>e-mail</a:t>
            </a:r>
            <a:endParaRPr lang="ro-RO" sz="4000" dirty="0">
              <a:solidFill>
                <a:schemeClr val="tx1"/>
              </a:solidFill>
              <a:latin typeface="+mn-lt"/>
              <a:ea typeface="+mn-ea"/>
              <a:cs typeface="+mn-cs"/>
            </a:endParaRPr>
          </a:p>
        </p:txBody>
      </p:sp>
    </p:spTree>
  </p:cSld>
  <p:clrMapOvr>
    <a:masterClrMapping/>
  </p:clrMapOvr>
  <p:transition>
    <p:rand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468313" y="476250"/>
            <a:ext cx="8229600" cy="1136650"/>
          </a:xfrm>
        </p:spPr>
        <p:txBody>
          <a:bodyPr/>
          <a:lstStyle/>
          <a:p>
            <a:pPr algn="ctr"/>
            <a:r>
              <a:rPr lang="en-US"/>
              <a:t>Ce se intelege prin </a:t>
            </a:r>
            <a:r>
              <a:rPr lang="en-US" b="1">
                <a:solidFill>
                  <a:schemeClr val="bg2"/>
                </a:solidFill>
                <a:effectLst>
                  <a:outerShdw blurRad="38100" dist="38100" dir="2700000" algn="tl">
                    <a:srgbClr val="C0C0C0"/>
                  </a:outerShdw>
                </a:effectLst>
              </a:rPr>
              <a:t>Internet</a:t>
            </a:r>
            <a:r>
              <a:rPr lang="en-US"/>
              <a:t>?</a:t>
            </a:r>
            <a:endParaRPr lang="ro-RO"/>
          </a:p>
        </p:txBody>
      </p:sp>
      <p:sp>
        <p:nvSpPr>
          <p:cNvPr id="33796" name="AutoShape 4"/>
          <p:cNvSpPr>
            <a:spLocks noChangeArrowheads="1"/>
          </p:cNvSpPr>
          <p:nvPr/>
        </p:nvSpPr>
        <p:spPr bwMode="auto">
          <a:xfrm>
            <a:off x="684213" y="1628775"/>
            <a:ext cx="7920037" cy="4464050"/>
          </a:xfrm>
          <a:prstGeom prst="roundRect">
            <a:avLst>
              <a:gd name="adj" fmla="val 16667"/>
            </a:avLst>
          </a:prstGeom>
          <a:solidFill>
            <a:schemeClr val="accent1"/>
          </a:solidFill>
          <a:ln w="9525">
            <a:solidFill>
              <a:schemeClr val="tx1"/>
            </a:solidFill>
            <a:round/>
            <a:headEnd/>
            <a:tailEnd/>
          </a:ln>
          <a:effectLst/>
        </p:spPr>
        <p:txBody>
          <a:bodyPr anchor="ctr" anchorCtr="1"/>
          <a:lstStyle/>
          <a:p>
            <a:pPr algn="just">
              <a:spcBef>
                <a:spcPct val="20000"/>
              </a:spcBef>
              <a:buClr>
                <a:schemeClr val="bg2"/>
              </a:buClr>
              <a:buSzPct val="75000"/>
              <a:buFont typeface="Wingdings" pitchFamily="2" charset="2"/>
              <a:buNone/>
            </a:pPr>
            <a:r>
              <a:rPr lang="en-US" sz="2800" b="1" dirty="0"/>
              <a:t>	</a:t>
            </a:r>
            <a:r>
              <a:rPr lang="en-US" sz="2800" b="1" dirty="0" err="1"/>
              <a:t>Internetul</a:t>
            </a:r>
            <a:r>
              <a:rPr lang="en-US" sz="2800" dirty="0"/>
              <a:t> </a:t>
            </a:r>
            <a:r>
              <a:rPr lang="en-US" sz="2800" dirty="0" err="1"/>
              <a:t>este</a:t>
            </a:r>
            <a:r>
              <a:rPr lang="en-US" sz="2800" dirty="0"/>
              <a:t> un </a:t>
            </a:r>
            <a:r>
              <a:rPr lang="en-US" sz="2800" dirty="0" err="1"/>
              <a:t>sistem</a:t>
            </a:r>
            <a:r>
              <a:rPr lang="en-US" sz="2800" dirty="0"/>
              <a:t> </a:t>
            </a:r>
            <a:r>
              <a:rPr lang="en-US" sz="2800" dirty="0" err="1"/>
              <a:t>mondial</a:t>
            </a:r>
            <a:r>
              <a:rPr lang="en-US" sz="2800" dirty="0"/>
              <a:t> de </a:t>
            </a:r>
            <a:r>
              <a:rPr lang="en-US" sz="2800" dirty="0" err="1"/>
              <a:t>retele</a:t>
            </a:r>
            <a:r>
              <a:rPr lang="en-US" sz="2800" dirty="0"/>
              <a:t> de </a:t>
            </a:r>
            <a:r>
              <a:rPr lang="en-US" sz="2800" dirty="0" err="1"/>
              <a:t>calculatoare</a:t>
            </a:r>
            <a:r>
              <a:rPr lang="en-US" sz="2800" dirty="0"/>
              <a:t> </a:t>
            </a:r>
            <a:r>
              <a:rPr lang="en-US" sz="2800" dirty="0" err="1"/>
              <a:t>interconectate</a:t>
            </a:r>
            <a:r>
              <a:rPr lang="en-US" sz="2800" dirty="0"/>
              <a:t>, care </a:t>
            </a:r>
            <a:r>
              <a:rPr lang="en-US" sz="2800" dirty="0" err="1"/>
              <a:t>faciliteaza</a:t>
            </a:r>
            <a:r>
              <a:rPr lang="en-US" sz="2800" dirty="0"/>
              <a:t> </a:t>
            </a:r>
            <a:r>
              <a:rPr lang="en-US" sz="2800" dirty="0" err="1"/>
              <a:t>serviciile</a:t>
            </a:r>
            <a:r>
              <a:rPr lang="en-US" sz="2800" dirty="0"/>
              <a:t> de </a:t>
            </a:r>
            <a:r>
              <a:rPr lang="en-US" sz="2800" dirty="0" err="1"/>
              <a:t>comunicare</a:t>
            </a:r>
            <a:r>
              <a:rPr lang="en-US" sz="2800" dirty="0"/>
              <a:t> a </a:t>
            </a:r>
            <a:r>
              <a:rPr lang="en-US" sz="2800" dirty="0" err="1"/>
              <a:t>informatiei</a:t>
            </a:r>
            <a:r>
              <a:rPr lang="en-US" sz="2800" dirty="0"/>
              <a:t> </a:t>
            </a:r>
            <a:r>
              <a:rPr lang="en-US" sz="2800" dirty="0" err="1"/>
              <a:t>si</a:t>
            </a:r>
            <a:r>
              <a:rPr lang="en-US" sz="2800" dirty="0"/>
              <a:t> care </a:t>
            </a:r>
            <a:r>
              <a:rPr lang="en-US" sz="2800" dirty="0" err="1"/>
              <a:t>extinde</a:t>
            </a:r>
            <a:r>
              <a:rPr lang="en-US" sz="2800" dirty="0"/>
              <a:t> </a:t>
            </a:r>
            <a:r>
              <a:rPr lang="en-US" sz="2800" dirty="0" err="1"/>
              <a:t>astfel</a:t>
            </a:r>
            <a:r>
              <a:rPr lang="en-US" sz="2800" dirty="0"/>
              <a:t> </a:t>
            </a:r>
            <a:r>
              <a:rPr lang="en-US" sz="2800" dirty="0" err="1"/>
              <a:t>posibilitatile</a:t>
            </a:r>
            <a:r>
              <a:rPr lang="en-US" sz="2800" dirty="0"/>
              <a:t> de </a:t>
            </a:r>
            <a:r>
              <a:rPr lang="en-US" sz="2800" dirty="0" err="1"/>
              <a:t>lucru</a:t>
            </a:r>
            <a:r>
              <a:rPr lang="en-US" sz="2800" dirty="0"/>
              <a:t> ale </a:t>
            </a:r>
            <a:r>
              <a:rPr lang="en-US" sz="2800" dirty="0" err="1"/>
              <a:t>ficarui</a:t>
            </a:r>
            <a:r>
              <a:rPr lang="en-US" sz="2800" dirty="0"/>
              <a:t> calculator participant.</a:t>
            </a:r>
          </a:p>
          <a:p>
            <a:pPr algn="just">
              <a:spcBef>
                <a:spcPct val="20000"/>
              </a:spcBef>
              <a:buClr>
                <a:schemeClr val="bg2"/>
              </a:buClr>
              <a:buSzPct val="75000"/>
              <a:buFont typeface="Wingdings" pitchFamily="2" charset="2"/>
              <a:buNone/>
            </a:pPr>
            <a:r>
              <a:rPr lang="it-IT" sz="2000" dirty="0">
                <a:solidFill>
                  <a:srgbClr val="000000"/>
                </a:solidFill>
              </a:rPr>
              <a:t>	</a:t>
            </a:r>
          </a:p>
          <a:p>
            <a:pPr algn="just">
              <a:spcBef>
                <a:spcPct val="20000"/>
              </a:spcBef>
              <a:buClr>
                <a:schemeClr val="bg2"/>
              </a:buClr>
              <a:buSzPct val="75000"/>
              <a:buFont typeface="Wingdings" pitchFamily="2" charset="2"/>
              <a:buNone/>
            </a:pPr>
            <a:r>
              <a:rPr lang="it-IT" sz="2000" dirty="0">
                <a:solidFill>
                  <a:srgbClr val="000000"/>
                </a:solidFill>
              </a:rPr>
              <a:t>	Aceasta retea nu este controlata de nici un guvern sau organizatie si nu exista un administrator sau un supervisor unic al retelei</a:t>
            </a:r>
            <a:r>
              <a:rPr lang="it-IT" sz="2000" dirty="0" smtClean="0">
                <a:solidFill>
                  <a:srgbClr val="000000"/>
                </a:solidFill>
              </a:rPr>
              <a:t>.</a:t>
            </a:r>
          </a:p>
          <a:p>
            <a:pPr algn="just">
              <a:spcBef>
                <a:spcPct val="20000"/>
              </a:spcBef>
              <a:buClr>
                <a:schemeClr val="bg2"/>
              </a:buClr>
              <a:buSzPct val="75000"/>
              <a:buFont typeface="Wingdings" pitchFamily="2" charset="2"/>
              <a:buNone/>
            </a:pPr>
            <a:endParaRPr lang="ro-RO" sz="2000" dirty="0">
              <a:solidFill>
                <a:srgbClr val="000000"/>
              </a:solidFill>
            </a:endParaRPr>
          </a:p>
        </p:txBody>
      </p:sp>
    </p:spTree>
  </p:cSld>
  <p:clrMapOvr>
    <a:masterClrMapping/>
  </p:clrMapOvr>
  <p:transition>
    <p:rand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0" y="-3299"/>
            <a:ext cx="8229600" cy="1371600"/>
          </a:xfrm>
        </p:spPr>
        <p:txBody>
          <a:bodyPr/>
          <a:lstStyle/>
          <a:p>
            <a:pPr lvl="0" algn="ctr"/>
            <a:r>
              <a:rPr lang="en-US" sz="3600" b="1" dirty="0" err="1" smtClean="0">
                <a:solidFill>
                  <a:schemeClr val="tx1"/>
                </a:solidFill>
                <a:latin typeface="+mj-lt"/>
                <a:ea typeface="+mj-ea"/>
                <a:cs typeface="+mj-cs"/>
              </a:rPr>
              <a:t>Adresa</a:t>
            </a:r>
            <a:r>
              <a:rPr lang="en-US" sz="3600" b="1" dirty="0" smtClean="0">
                <a:solidFill>
                  <a:schemeClr val="tx1"/>
                </a:solidFill>
                <a:latin typeface="+mj-lt"/>
                <a:ea typeface="+mj-ea"/>
                <a:cs typeface="+mj-cs"/>
              </a:rPr>
              <a:t> IP</a:t>
            </a:r>
            <a:endParaRPr lang="ro-RO" sz="3600" b="1" dirty="0">
              <a:solidFill>
                <a:schemeClr val="tx1"/>
              </a:solidFill>
              <a:latin typeface="+mj-lt"/>
              <a:ea typeface="+mj-ea"/>
              <a:cs typeface="+mj-cs"/>
            </a:endParaRPr>
          </a:p>
        </p:txBody>
      </p:sp>
      <p:sp>
        <p:nvSpPr>
          <p:cNvPr id="38915" name="AutoShape 3"/>
          <p:cNvSpPr>
            <a:spLocks noChangeArrowheads="1"/>
          </p:cNvSpPr>
          <p:nvPr/>
        </p:nvSpPr>
        <p:spPr bwMode="auto">
          <a:xfrm>
            <a:off x="0" y="980728"/>
            <a:ext cx="8892480" cy="5877272"/>
          </a:xfrm>
          <a:prstGeom prst="roundRect">
            <a:avLst>
              <a:gd name="adj" fmla="val 16667"/>
            </a:avLst>
          </a:prstGeom>
          <a:solidFill>
            <a:schemeClr val="accent1"/>
          </a:solidFill>
          <a:ln w="9525">
            <a:solidFill>
              <a:schemeClr val="tx1"/>
            </a:solidFill>
            <a:round/>
            <a:headEnd/>
            <a:tailEnd/>
          </a:ln>
          <a:effectLst/>
        </p:spPr>
        <p:txBody>
          <a:bodyPr anchor="ctr" anchorCtr="1"/>
          <a:lstStyle/>
          <a:p>
            <a:pPr indent="354013" algn="just"/>
            <a:r>
              <a:rPr lang="en-US" sz="2400" b="1" dirty="0" err="1" smtClean="0">
                <a:solidFill>
                  <a:schemeClr val="accent5">
                    <a:lumMod val="25000"/>
                  </a:schemeClr>
                </a:solidFill>
              </a:rPr>
              <a:t>Adresa</a:t>
            </a:r>
            <a:r>
              <a:rPr lang="en-US" sz="2400" b="1" dirty="0" smtClean="0">
                <a:solidFill>
                  <a:schemeClr val="accent5">
                    <a:lumMod val="25000"/>
                  </a:schemeClr>
                </a:solidFill>
              </a:rPr>
              <a:t> IP</a:t>
            </a:r>
            <a:r>
              <a:rPr lang="ro-RO" sz="2400" b="1" dirty="0" smtClean="0">
                <a:solidFill>
                  <a:schemeClr val="accent5">
                    <a:lumMod val="25000"/>
                  </a:schemeClr>
                </a:solidFill>
              </a:rPr>
              <a:t> (Internet Protocol)</a:t>
            </a:r>
            <a:r>
              <a:rPr lang="en-US" sz="2400" b="1" dirty="0" smtClean="0">
                <a:solidFill>
                  <a:schemeClr val="accent5">
                    <a:lumMod val="25000"/>
                  </a:schemeClr>
                </a:solidFill>
              </a:rPr>
              <a:t> </a:t>
            </a:r>
            <a:r>
              <a:rPr lang="en-US" sz="2400" dirty="0" err="1" smtClean="0">
                <a:solidFill>
                  <a:schemeClr val="accent5">
                    <a:lumMod val="25000"/>
                  </a:schemeClr>
                </a:solidFill>
              </a:rPr>
              <a:t>este</a:t>
            </a:r>
            <a:r>
              <a:rPr lang="en-US" sz="2400" dirty="0" smtClean="0">
                <a:solidFill>
                  <a:schemeClr val="accent5">
                    <a:lumMod val="25000"/>
                  </a:schemeClr>
                </a:solidFill>
              </a:rPr>
              <a:t> un </a:t>
            </a:r>
            <a:r>
              <a:rPr lang="en-US" sz="2400" dirty="0" err="1" smtClean="0">
                <a:solidFill>
                  <a:schemeClr val="accent5">
                    <a:lumMod val="25000"/>
                  </a:schemeClr>
                </a:solidFill>
              </a:rPr>
              <a:t>identificator</a:t>
            </a:r>
            <a:r>
              <a:rPr lang="en-US" sz="2400" dirty="0" smtClean="0">
                <a:solidFill>
                  <a:schemeClr val="accent5">
                    <a:lumMod val="25000"/>
                  </a:schemeClr>
                </a:solidFill>
              </a:rPr>
              <a:t> </a:t>
            </a:r>
            <a:r>
              <a:rPr lang="en-US" sz="2400" dirty="0" err="1" smtClean="0">
                <a:solidFill>
                  <a:schemeClr val="accent5">
                    <a:lumMod val="25000"/>
                  </a:schemeClr>
                </a:solidFill>
              </a:rPr>
              <a:t>unic</a:t>
            </a:r>
            <a:r>
              <a:rPr lang="en-US" sz="2400" dirty="0" smtClean="0">
                <a:solidFill>
                  <a:schemeClr val="accent5">
                    <a:lumMod val="25000"/>
                  </a:schemeClr>
                </a:solidFill>
              </a:rPr>
              <a:t> </a:t>
            </a:r>
            <a:r>
              <a:rPr lang="en-US" sz="2400" dirty="0" err="1" smtClean="0">
                <a:solidFill>
                  <a:schemeClr val="accent5">
                    <a:lumMod val="25000"/>
                  </a:schemeClr>
                </a:solidFill>
              </a:rPr>
              <a:t>pentru</a:t>
            </a:r>
            <a:r>
              <a:rPr lang="en-US" sz="2400" dirty="0" smtClean="0">
                <a:solidFill>
                  <a:schemeClr val="accent5">
                    <a:lumMod val="25000"/>
                  </a:schemeClr>
                </a:solidFill>
              </a:rPr>
              <a:t> un computer </a:t>
            </a:r>
            <a:r>
              <a:rPr lang="en-US" sz="2400" dirty="0" err="1" smtClean="0">
                <a:solidFill>
                  <a:schemeClr val="accent5">
                    <a:lumMod val="25000"/>
                  </a:schemeClr>
                </a:solidFill>
              </a:rPr>
              <a:t>sau</a:t>
            </a:r>
            <a:r>
              <a:rPr lang="en-US" sz="2400" dirty="0" smtClean="0">
                <a:solidFill>
                  <a:schemeClr val="accent5">
                    <a:lumMod val="25000"/>
                  </a:schemeClr>
                </a:solidFill>
              </a:rPr>
              <a:t> alt </a:t>
            </a:r>
            <a:r>
              <a:rPr lang="en-US" sz="2400" dirty="0" err="1" smtClean="0">
                <a:solidFill>
                  <a:schemeClr val="accent5">
                    <a:lumMod val="25000"/>
                  </a:schemeClr>
                </a:solidFill>
              </a:rPr>
              <a:t>dispozitiv</a:t>
            </a:r>
            <a:r>
              <a:rPr lang="en-US" sz="2400" dirty="0" smtClean="0">
                <a:solidFill>
                  <a:schemeClr val="accent5">
                    <a:lumMod val="25000"/>
                  </a:schemeClr>
                </a:solidFill>
              </a:rPr>
              <a:t> </a:t>
            </a:r>
            <a:r>
              <a:rPr lang="en-US" sz="2400" dirty="0" err="1" smtClean="0">
                <a:solidFill>
                  <a:schemeClr val="accent5">
                    <a:lumMod val="25000"/>
                  </a:schemeClr>
                </a:solidFill>
              </a:rPr>
              <a:t>conectat</a:t>
            </a:r>
            <a:r>
              <a:rPr lang="en-US" sz="2400" dirty="0" smtClean="0">
                <a:solidFill>
                  <a:schemeClr val="accent5">
                    <a:lumMod val="25000"/>
                  </a:schemeClr>
                </a:solidFill>
              </a:rPr>
              <a:t> la o </a:t>
            </a:r>
            <a:r>
              <a:rPr lang="en-US" sz="2400" dirty="0" err="1" smtClean="0">
                <a:solidFill>
                  <a:schemeClr val="accent5">
                    <a:lumMod val="25000"/>
                  </a:schemeClr>
                </a:solidFill>
              </a:rPr>
              <a:t>retea</a:t>
            </a:r>
            <a:r>
              <a:rPr lang="en-US" sz="2400" dirty="0" smtClean="0">
                <a:solidFill>
                  <a:schemeClr val="accent5">
                    <a:lumMod val="25000"/>
                  </a:schemeClr>
                </a:solidFill>
              </a:rPr>
              <a:t>.</a:t>
            </a:r>
            <a:endParaRPr lang="en-US" sz="2400" dirty="0" smtClean="0">
              <a:solidFill>
                <a:schemeClr val="accent5">
                  <a:lumMod val="25000"/>
                </a:schemeClr>
              </a:solidFill>
            </a:endParaRPr>
          </a:p>
          <a:p>
            <a:pPr indent="354013" algn="just"/>
            <a:r>
              <a:rPr lang="ro-RO" sz="2400" dirty="0"/>
              <a:t>Versiunea de standard folosită în majoritatea cazurilor este </a:t>
            </a:r>
            <a:r>
              <a:rPr lang="ro-RO" sz="2400" b="1" dirty="0"/>
              <a:t>IPv4</a:t>
            </a:r>
            <a:r>
              <a:rPr lang="ro-RO" sz="2400" dirty="0"/>
              <a:t>. În </a:t>
            </a:r>
            <a:r>
              <a:rPr lang="ro-RO" sz="2400" dirty="0" smtClean="0"/>
              <a:t>IPv4</a:t>
            </a:r>
            <a:r>
              <a:rPr lang="en-US" sz="2400" dirty="0"/>
              <a:t> </a:t>
            </a:r>
            <a:r>
              <a:rPr lang="en-US" sz="2400" dirty="0" smtClean="0"/>
              <a:t>o </a:t>
            </a:r>
            <a:r>
              <a:rPr lang="en-US" sz="2400" dirty="0" err="1" smtClean="0"/>
              <a:t>adres</a:t>
            </a:r>
            <a:r>
              <a:rPr lang="ro-RO" sz="2400" dirty="0" smtClean="0"/>
              <a:t>ă IP este constituită dintr-un grup de 4 numere separate </a:t>
            </a:r>
            <a:r>
              <a:rPr lang="ro-RO" sz="2400" dirty="0"/>
              <a:t>prin </a:t>
            </a:r>
            <a:r>
              <a:rPr lang="ro-RO" sz="2400" dirty="0" smtClean="0"/>
              <a:t>puncte, de exemplu: </a:t>
            </a:r>
            <a:r>
              <a:rPr lang="ro-RO" sz="2400" b="1" dirty="0" smtClean="0"/>
              <a:t>192.168.0.1</a:t>
            </a:r>
          </a:p>
          <a:p>
            <a:pPr indent="354013" algn="just"/>
            <a:endParaRPr lang="ro-RO" sz="2400" b="1" dirty="0" smtClean="0"/>
          </a:p>
          <a:p>
            <a:pPr indent="354013" algn="just"/>
            <a:r>
              <a:rPr lang="pt-BR" sz="2400" dirty="0" smtClean="0"/>
              <a:t>Pentru </a:t>
            </a:r>
            <a:r>
              <a:rPr lang="pt-BR" sz="2400" dirty="0"/>
              <a:t>a localiza o resursă pe Internet trebuie </a:t>
            </a:r>
            <a:r>
              <a:rPr lang="pt-BR" sz="2400" dirty="0" smtClean="0"/>
              <a:t>să </a:t>
            </a:r>
            <a:r>
              <a:rPr lang="vi-VN" sz="2400" dirty="0" smtClean="0"/>
              <a:t>specificăm </a:t>
            </a:r>
            <a:r>
              <a:rPr lang="vi-VN" sz="2400" dirty="0"/>
              <a:t>unde se găseşte resursa </a:t>
            </a:r>
            <a:r>
              <a:rPr lang="vi-VN" sz="2400" dirty="0" smtClean="0"/>
              <a:t>respectivă</a:t>
            </a:r>
            <a:r>
              <a:rPr lang="ro-RO" sz="2400" dirty="0"/>
              <a:t> </a:t>
            </a:r>
            <a:r>
              <a:rPr lang="ro-RO" sz="2400" dirty="0" smtClean="0"/>
              <a:t>prin intermediul </a:t>
            </a:r>
            <a:r>
              <a:rPr lang="ro-RO" sz="2400" b="1" u="sng" dirty="0" smtClean="0"/>
              <a:t>adreselor IP </a:t>
            </a:r>
            <a:r>
              <a:rPr lang="ro-RO" sz="2400" dirty="0" smtClean="0"/>
              <a:t>(care e mai greu de </a:t>
            </a:r>
            <a:r>
              <a:rPr lang="ro-RO" sz="2400" dirty="0" err="1" smtClean="0"/>
              <a:t>retinut</a:t>
            </a:r>
            <a:r>
              <a:rPr lang="en-US" sz="2400" dirty="0" smtClean="0"/>
              <a:t>) </a:t>
            </a:r>
            <a:r>
              <a:rPr lang="en-US" sz="2400" dirty="0" err="1" smtClean="0"/>
              <a:t>sau</a:t>
            </a:r>
            <a:r>
              <a:rPr lang="en-US" sz="2400" dirty="0" smtClean="0"/>
              <a:t> </a:t>
            </a:r>
            <a:r>
              <a:rPr lang="en-US" sz="2400" dirty="0" err="1" smtClean="0"/>
              <a:t>prin</a:t>
            </a:r>
            <a:r>
              <a:rPr lang="en-US" sz="2400" dirty="0" smtClean="0"/>
              <a:t> </a:t>
            </a:r>
            <a:r>
              <a:rPr lang="en-US" sz="2400" b="1" u="sng" dirty="0" err="1" smtClean="0"/>
              <a:t>numele</a:t>
            </a:r>
            <a:r>
              <a:rPr lang="en-US" sz="2400" b="1" u="sng" dirty="0" smtClean="0"/>
              <a:t> de </a:t>
            </a:r>
            <a:r>
              <a:rPr lang="en-US" sz="2400" b="1" u="sng" dirty="0" err="1" smtClean="0"/>
              <a:t>domeniu</a:t>
            </a:r>
            <a:r>
              <a:rPr lang="en-US" sz="2400" b="1" u="sng" dirty="0" smtClean="0"/>
              <a:t> </a:t>
            </a:r>
            <a:r>
              <a:rPr lang="en-US" sz="2400" dirty="0" smtClean="0"/>
              <a:t>care se </a:t>
            </a:r>
            <a:r>
              <a:rPr lang="en-US" sz="2400" dirty="0" err="1" smtClean="0"/>
              <a:t>asociaza</a:t>
            </a:r>
            <a:r>
              <a:rPr lang="en-US" sz="2400" dirty="0" smtClean="0"/>
              <a:t> </a:t>
            </a:r>
            <a:r>
              <a:rPr lang="en-US" sz="2400" dirty="0" err="1" smtClean="0"/>
              <a:t>unei</a:t>
            </a:r>
            <a:r>
              <a:rPr lang="en-US" sz="2400" dirty="0" smtClean="0"/>
              <a:t> </a:t>
            </a:r>
            <a:r>
              <a:rPr lang="en-US" sz="2400" dirty="0" err="1" smtClean="0"/>
              <a:t>adrese</a:t>
            </a:r>
            <a:r>
              <a:rPr lang="en-US" sz="2400" dirty="0" smtClean="0"/>
              <a:t> IP (e </a:t>
            </a:r>
            <a:r>
              <a:rPr lang="en-US" sz="2400" dirty="0" err="1" smtClean="0"/>
              <a:t>mai</a:t>
            </a:r>
            <a:r>
              <a:rPr lang="en-US" sz="2400" dirty="0" smtClean="0"/>
              <a:t> </a:t>
            </a:r>
            <a:r>
              <a:rPr lang="en-US" sz="2400" dirty="0" err="1" smtClean="0"/>
              <a:t>usor</a:t>
            </a:r>
            <a:r>
              <a:rPr lang="en-US" sz="2400" dirty="0" smtClean="0"/>
              <a:t> de </a:t>
            </a:r>
            <a:r>
              <a:rPr lang="en-US" sz="2400" dirty="0" err="1" smtClean="0"/>
              <a:t>retinut</a:t>
            </a:r>
            <a:r>
              <a:rPr lang="en-US" sz="2400" dirty="0" smtClean="0"/>
              <a:t>) </a:t>
            </a:r>
          </a:p>
          <a:p>
            <a:pPr indent="354013" algn="just"/>
            <a:r>
              <a:rPr lang="en-US" sz="2400" dirty="0" smtClean="0"/>
              <a:t>Ex. Pt </a:t>
            </a:r>
            <a:r>
              <a:rPr lang="en-US" sz="2400" b="1" dirty="0" smtClean="0"/>
              <a:t>http://cnprsv.ro </a:t>
            </a:r>
            <a:r>
              <a:rPr lang="en-US" sz="2400" dirty="0" err="1" smtClean="0"/>
              <a:t>corespunde</a:t>
            </a:r>
            <a:r>
              <a:rPr lang="en-US" sz="2400" dirty="0" smtClean="0"/>
              <a:t> </a:t>
            </a:r>
            <a:r>
              <a:rPr lang="en-US" sz="2400" b="1" dirty="0" smtClean="0"/>
              <a:t>http://64.70.16.50</a:t>
            </a:r>
          </a:p>
          <a:p>
            <a:pPr indent="354013" algn="just"/>
            <a:r>
              <a:rPr lang="en-US" sz="2400" dirty="0" err="1" smtClean="0"/>
              <a:t>Translatarea</a:t>
            </a:r>
            <a:r>
              <a:rPr lang="en-US" sz="2400" dirty="0" smtClean="0"/>
              <a:t> </a:t>
            </a:r>
            <a:r>
              <a:rPr lang="en-US" sz="2400" dirty="0" err="1" smtClean="0"/>
              <a:t>adreselor</a:t>
            </a:r>
            <a:r>
              <a:rPr lang="en-US" sz="2400" dirty="0" smtClean="0"/>
              <a:t> </a:t>
            </a:r>
            <a:r>
              <a:rPr lang="en-US" sz="2400" dirty="0" err="1" smtClean="0"/>
              <a:t>domeniilor</a:t>
            </a:r>
            <a:r>
              <a:rPr lang="en-US" sz="2400" dirty="0" smtClean="0"/>
              <a:t> in </a:t>
            </a:r>
            <a:r>
              <a:rPr lang="en-US" sz="2400" dirty="0" err="1" smtClean="0"/>
              <a:t>adrese</a:t>
            </a:r>
            <a:r>
              <a:rPr lang="en-US" sz="2400" dirty="0" smtClean="0"/>
              <a:t> IP se </a:t>
            </a:r>
            <a:r>
              <a:rPr lang="en-US" sz="2400" dirty="0" err="1" smtClean="0"/>
              <a:t>realizeaza</a:t>
            </a:r>
            <a:r>
              <a:rPr lang="en-US" sz="2400" dirty="0" smtClean="0"/>
              <a:t> de </a:t>
            </a:r>
            <a:r>
              <a:rPr lang="en-US" sz="2400" dirty="0" err="1" smtClean="0"/>
              <a:t>catre</a:t>
            </a:r>
            <a:r>
              <a:rPr lang="en-US" sz="2400" dirty="0" smtClean="0"/>
              <a:t> </a:t>
            </a:r>
            <a:r>
              <a:rPr lang="en-US" sz="2400" dirty="0" err="1" smtClean="0"/>
              <a:t>computere</a:t>
            </a:r>
            <a:r>
              <a:rPr lang="en-US" sz="2400" dirty="0" smtClean="0"/>
              <a:t> din </a:t>
            </a:r>
            <a:r>
              <a:rPr lang="en-US" sz="2400" dirty="0" err="1" smtClean="0"/>
              <a:t>retea</a:t>
            </a:r>
            <a:r>
              <a:rPr lang="en-US" sz="2400" dirty="0" smtClean="0"/>
              <a:t> </a:t>
            </a:r>
            <a:r>
              <a:rPr lang="en-US" sz="2400" dirty="0" err="1" smtClean="0"/>
              <a:t>numite</a:t>
            </a:r>
            <a:r>
              <a:rPr lang="en-US" sz="2400" dirty="0" smtClean="0"/>
              <a:t> </a:t>
            </a:r>
            <a:r>
              <a:rPr lang="en-US" sz="2400" b="1" dirty="0" smtClean="0"/>
              <a:t>DNS(Domain</a:t>
            </a:r>
            <a:r>
              <a:rPr lang="en-US" sz="2400" dirty="0" smtClean="0"/>
              <a:t> </a:t>
            </a:r>
            <a:r>
              <a:rPr lang="en-US" sz="2400" b="1" dirty="0" smtClean="0"/>
              <a:t>Name Server)</a:t>
            </a:r>
            <a:endParaRPr lang="en-US" sz="2400" b="1" dirty="0" smtClean="0"/>
          </a:p>
        </p:txBody>
      </p:sp>
    </p:spTree>
  </p:cSld>
  <p:clrMapOvr>
    <a:masterClrMapping/>
  </p:clrMapOvr>
  <p:transition>
    <p:rand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357158" y="188640"/>
            <a:ext cx="8229600" cy="1008112"/>
          </a:xfrm>
        </p:spPr>
        <p:txBody>
          <a:bodyPr/>
          <a:lstStyle/>
          <a:p>
            <a:pPr lvl="0" algn="ctr"/>
            <a:r>
              <a:rPr lang="en-US" sz="3600" b="1" dirty="0" smtClean="0">
                <a:solidFill>
                  <a:schemeClr val="tx1"/>
                </a:solidFill>
                <a:latin typeface="+mj-lt"/>
                <a:ea typeface="+mj-ea"/>
                <a:cs typeface="+mj-cs"/>
              </a:rPr>
              <a:t>URL</a:t>
            </a:r>
            <a:endParaRPr lang="ro-RO" sz="3600" b="1" dirty="0">
              <a:solidFill>
                <a:schemeClr val="tx1"/>
              </a:solidFill>
              <a:latin typeface="+mj-lt"/>
              <a:ea typeface="+mj-ea"/>
              <a:cs typeface="+mj-cs"/>
            </a:endParaRPr>
          </a:p>
        </p:txBody>
      </p:sp>
      <p:sp>
        <p:nvSpPr>
          <p:cNvPr id="38915" name="AutoShape 3"/>
          <p:cNvSpPr>
            <a:spLocks noChangeArrowheads="1"/>
          </p:cNvSpPr>
          <p:nvPr/>
        </p:nvSpPr>
        <p:spPr bwMode="auto">
          <a:xfrm>
            <a:off x="168293" y="1386816"/>
            <a:ext cx="8607330" cy="5471184"/>
          </a:xfrm>
          <a:prstGeom prst="roundRect">
            <a:avLst>
              <a:gd name="adj" fmla="val 16667"/>
            </a:avLst>
          </a:prstGeom>
          <a:solidFill>
            <a:schemeClr val="accent1"/>
          </a:solidFill>
          <a:ln w="9525">
            <a:solidFill>
              <a:schemeClr val="tx1"/>
            </a:solidFill>
            <a:round/>
            <a:headEnd/>
            <a:tailEnd/>
          </a:ln>
          <a:effectLst/>
        </p:spPr>
        <p:txBody>
          <a:bodyPr anchor="ctr" anchorCtr="1"/>
          <a:lstStyle/>
          <a:p>
            <a:pPr indent="354013" algn="just"/>
            <a:r>
              <a:rPr lang="en-US" sz="2000" dirty="0" err="1" smtClean="0"/>
              <a:t>Fiecare</a:t>
            </a:r>
            <a:r>
              <a:rPr lang="en-US" sz="2000" dirty="0" smtClean="0"/>
              <a:t> </a:t>
            </a:r>
            <a:r>
              <a:rPr lang="en-US" sz="2000" dirty="0" err="1"/>
              <a:t>resurs</a:t>
            </a:r>
            <a:r>
              <a:rPr lang="ro-RO" sz="2000" dirty="0"/>
              <a:t>ă</a:t>
            </a:r>
            <a:r>
              <a:rPr lang="en-US" sz="2000" dirty="0"/>
              <a:t> existent</a:t>
            </a:r>
            <a:r>
              <a:rPr lang="ro-RO" sz="2000" dirty="0"/>
              <a:t>ă</a:t>
            </a:r>
            <a:r>
              <a:rPr lang="en-US" sz="2000" dirty="0"/>
              <a:t> </a:t>
            </a:r>
            <a:r>
              <a:rPr lang="en-US" sz="2000" dirty="0" err="1"/>
              <a:t>pe</a:t>
            </a:r>
            <a:r>
              <a:rPr lang="en-US" sz="2000" dirty="0"/>
              <a:t> Internet are </a:t>
            </a:r>
            <a:r>
              <a:rPr lang="en-US" sz="2000" dirty="0" err="1"/>
              <a:t>propria</a:t>
            </a:r>
            <a:r>
              <a:rPr lang="en-US" sz="2000" dirty="0"/>
              <a:t> </a:t>
            </a:r>
            <a:r>
              <a:rPr lang="en-US" sz="2000" dirty="0" err="1"/>
              <a:t>adres</a:t>
            </a:r>
            <a:r>
              <a:rPr lang="ro-RO" sz="2000" dirty="0"/>
              <a:t>ă</a:t>
            </a:r>
            <a:r>
              <a:rPr lang="en-US" sz="2000" dirty="0"/>
              <a:t> de </a:t>
            </a:r>
            <a:r>
              <a:rPr lang="en-US" sz="2000" dirty="0" err="1"/>
              <a:t>identificare</a:t>
            </a:r>
            <a:r>
              <a:rPr lang="en-US" sz="2000" dirty="0"/>
              <a:t> </a:t>
            </a:r>
            <a:r>
              <a:rPr lang="en-US" sz="2000" dirty="0" err="1"/>
              <a:t>numita</a:t>
            </a:r>
            <a:r>
              <a:rPr lang="en-US" sz="2000" dirty="0"/>
              <a:t> </a:t>
            </a:r>
            <a:r>
              <a:rPr lang="en-US" sz="2000" b="1" dirty="0"/>
              <a:t>URL</a:t>
            </a:r>
            <a:r>
              <a:rPr lang="en-US" sz="2000" dirty="0">
                <a:solidFill>
                  <a:schemeClr val="folHlink"/>
                </a:solidFill>
              </a:rPr>
              <a:t> </a:t>
            </a:r>
            <a:r>
              <a:rPr lang="en-US" sz="2000" dirty="0"/>
              <a:t>(</a:t>
            </a:r>
            <a:r>
              <a:rPr lang="en-US" sz="2000" b="1" dirty="0"/>
              <a:t>U</a:t>
            </a:r>
            <a:r>
              <a:rPr lang="en-US" sz="2000" dirty="0"/>
              <a:t>niform </a:t>
            </a:r>
            <a:r>
              <a:rPr lang="en-US" sz="2000" b="1" dirty="0"/>
              <a:t>R</a:t>
            </a:r>
            <a:r>
              <a:rPr lang="en-US" sz="2000" dirty="0"/>
              <a:t>esource </a:t>
            </a:r>
            <a:r>
              <a:rPr lang="en-US" sz="2000" b="1" dirty="0"/>
              <a:t>L</a:t>
            </a:r>
            <a:r>
              <a:rPr lang="en-US" sz="2000" dirty="0"/>
              <a:t>ocator</a:t>
            </a:r>
            <a:r>
              <a:rPr lang="en-US" sz="2000" dirty="0" smtClean="0"/>
              <a:t>)</a:t>
            </a:r>
          </a:p>
          <a:p>
            <a:pPr indent="354013" algn="just"/>
            <a:r>
              <a:rPr lang="it-IT" sz="2000" b="1" dirty="0" smtClean="0"/>
              <a:t>Un </a:t>
            </a:r>
            <a:r>
              <a:rPr lang="it-IT" sz="2000" b="1" dirty="0"/>
              <a:t>URL nu conţine spaţii.</a:t>
            </a:r>
          </a:p>
          <a:p>
            <a:pPr indent="354013"/>
            <a:r>
              <a:rPr lang="ro-RO" sz="2000" b="1" i="1" dirty="0" smtClean="0"/>
              <a:t>Sintaxa</a:t>
            </a:r>
            <a:r>
              <a:rPr lang="en-US" sz="2000" b="1" i="1" dirty="0" smtClean="0"/>
              <a:t>:      </a:t>
            </a:r>
            <a:r>
              <a:rPr lang="ro-RO" sz="2000" b="1" i="1" dirty="0" smtClean="0">
                <a:solidFill>
                  <a:srgbClr val="FF0000"/>
                </a:solidFill>
              </a:rPr>
              <a:t>protocol</a:t>
            </a:r>
            <a:r>
              <a:rPr lang="ro-RO" sz="2000" b="1" i="1" dirty="0">
                <a:solidFill>
                  <a:srgbClr val="FF0000"/>
                </a:solidFill>
              </a:rPr>
              <a:t>://</a:t>
            </a:r>
            <a:r>
              <a:rPr lang="ro-RO" sz="2000" b="1" i="1" dirty="0" smtClean="0">
                <a:solidFill>
                  <a:srgbClr val="FF0000"/>
                </a:solidFill>
              </a:rPr>
              <a:t>domeniu/cale/fişier.extensie</a:t>
            </a:r>
            <a:endParaRPr lang="en-US" sz="2000" b="1" i="1" dirty="0">
              <a:solidFill>
                <a:srgbClr val="FF0000"/>
              </a:solidFill>
            </a:endParaRPr>
          </a:p>
          <a:p>
            <a:pPr indent="354013"/>
            <a:r>
              <a:rPr lang="en-US" b="1" i="1" dirty="0" err="1" smtClean="0"/>
              <a:t>Exemplu</a:t>
            </a:r>
            <a:r>
              <a:rPr lang="en-US" b="1" i="1" dirty="0" smtClean="0"/>
              <a:t> </a:t>
            </a:r>
            <a:r>
              <a:rPr lang="en-US" b="1" i="1" dirty="0"/>
              <a:t>: </a:t>
            </a:r>
            <a:r>
              <a:rPr lang="en-US" b="1" i="1" dirty="0" smtClean="0"/>
              <a:t>	</a:t>
            </a:r>
            <a:r>
              <a:rPr lang="en-US" b="1" i="1" dirty="0" smtClean="0">
                <a:solidFill>
                  <a:schemeClr val="bg2">
                    <a:lumMod val="60000"/>
                    <a:lumOff val="40000"/>
                  </a:schemeClr>
                </a:solidFill>
              </a:rPr>
              <a:t>https</a:t>
            </a:r>
            <a:r>
              <a:rPr lang="en-US" b="1" i="1" dirty="0">
                <a:solidFill>
                  <a:schemeClr val="bg2">
                    <a:lumMod val="60000"/>
                    <a:lumOff val="40000"/>
                  </a:schemeClr>
                </a:solidFill>
              </a:rPr>
              <a:t>://</a:t>
            </a:r>
            <a:r>
              <a:rPr lang="en-US" b="1" i="1" dirty="0" smtClean="0">
                <a:solidFill>
                  <a:schemeClr val="bg2">
                    <a:lumMod val="60000"/>
                    <a:lumOff val="40000"/>
                  </a:schemeClr>
                </a:solidFill>
              </a:rPr>
              <a:t>clasadetic.wikispaces.com/Clasa9/Arhitectura/Tic.docx</a:t>
            </a:r>
          </a:p>
          <a:p>
            <a:pPr marL="342900" indent="-342900" algn="ctr">
              <a:buFont typeface="+mj-lt"/>
              <a:buAutoNum type="arabicPeriod"/>
            </a:pPr>
            <a:r>
              <a:rPr lang="pt-BR" b="1" dirty="0" smtClean="0"/>
              <a:t> </a:t>
            </a:r>
            <a:r>
              <a:rPr lang="pt-BR" b="1" dirty="0" smtClean="0"/>
              <a:t>protocol </a:t>
            </a:r>
            <a:r>
              <a:rPr lang="fr-FR" dirty="0" smtClean="0"/>
              <a:t>– </a:t>
            </a:r>
            <a:r>
              <a:rPr lang="pt-BR" dirty="0" smtClean="0"/>
              <a:t>reprezintă </a:t>
            </a:r>
            <a:r>
              <a:rPr lang="pt-BR" dirty="0"/>
              <a:t>protocolul utilizat pentru </a:t>
            </a:r>
            <a:r>
              <a:rPr lang="pt-BR" dirty="0" smtClean="0"/>
              <a:t>transferul </a:t>
            </a:r>
            <a:r>
              <a:rPr lang="ro-RO" dirty="0" err="1" smtClean="0"/>
              <a:t>fişierului</a:t>
            </a:r>
            <a:r>
              <a:rPr lang="en-US" dirty="0" smtClean="0"/>
              <a:t> </a:t>
            </a:r>
            <a:r>
              <a:rPr lang="en-US" dirty="0" err="1" smtClean="0"/>
              <a:t>poate</a:t>
            </a:r>
            <a:r>
              <a:rPr lang="en-US" dirty="0" smtClean="0"/>
              <a:t> </a:t>
            </a:r>
            <a:r>
              <a:rPr lang="en-US" dirty="0" smtClean="0"/>
              <a:t>fi</a:t>
            </a:r>
            <a:r>
              <a:rPr lang="ro-RO" dirty="0" smtClean="0"/>
              <a:t>:</a:t>
            </a:r>
            <a:endParaRPr lang="ro-RO" dirty="0"/>
          </a:p>
          <a:p>
            <a:pPr lvl="1" indent="176213">
              <a:buFont typeface="Arial" pitchFamily="34" charset="0"/>
              <a:buChar char="•"/>
            </a:pPr>
            <a:r>
              <a:rPr lang="pt-BR" b="1" dirty="0" smtClean="0"/>
              <a:t>http sau https </a:t>
            </a:r>
            <a:r>
              <a:rPr lang="pt-BR" b="1" dirty="0"/>
              <a:t>– </a:t>
            </a:r>
            <a:r>
              <a:rPr lang="pt-BR" dirty="0"/>
              <a:t>indică faptul ca fişierul este o pagină Web;</a:t>
            </a:r>
          </a:p>
          <a:p>
            <a:pPr lvl="1" indent="176213">
              <a:buFont typeface="Arial" pitchFamily="34" charset="0"/>
              <a:buChar char="•"/>
            </a:pPr>
            <a:r>
              <a:rPr lang="vi-VN" b="1" dirty="0" smtClean="0"/>
              <a:t>ftp </a:t>
            </a:r>
            <a:r>
              <a:rPr lang="vi-VN" b="1" dirty="0"/>
              <a:t>– </a:t>
            </a:r>
            <a:r>
              <a:rPr lang="vi-VN" dirty="0"/>
              <a:t>indică un fişier care poate fi transferat de pe </a:t>
            </a:r>
            <a:r>
              <a:rPr lang="vi-VN" dirty="0" smtClean="0"/>
              <a:t>un</a:t>
            </a:r>
            <a:r>
              <a:rPr lang="en-US" dirty="0" smtClean="0"/>
              <a:t> </a:t>
            </a:r>
            <a:r>
              <a:rPr lang="ro-RO" dirty="0" smtClean="0"/>
              <a:t>server </a:t>
            </a:r>
            <a:r>
              <a:rPr lang="ro-RO" dirty="0"/>
              <a:t>FTP;</a:t>
            </a:r>
          </a:p>
          <a:p>
            <a:pPr marL="342900" indent="-342900">
              <a:buFont typeface="+mj-lt"/>
              <a:buAutoNum type="arabicPeriod"/>
            </a:pPr>
            <a:r>
              <a:rPr lang="vi-VN" b="1" dirty="0" smtClean="0"/>
              <a:t>domeniu</a:t>
            </a:r>
            <a:r>
              <a:rPr lang="vi-VN" dirty="0" smtClean="0"/>
              <a:t> </a:t>
            </a:r>
            <a:r>
              <a:rPr lang="fr-FR" dirty="0" smtClean="0"/>
              <a:t>– </a:t>
            </a:r>
            <a:r>
              <a:rPr lang="vi-VN" dirty="0" smtClean="0"/>
              <a:t>reprezintă </a:t>
            </a:r>
            <a:r>
              <a:rPr lang="vi-VN" dirty="0"/>
              <a:t>numele calculatorului pe care </a:t>
            </a:r>
            <a:r>
              <a:rPr lang="vi-VN" dirty="0" smtClean="0"/>
              <a:t>este</a:t>
            </a:r>
            <a:r>
              <a:rPr lang="en-US" dirty="0" smtClean="0"/>
              <a:t> </a:t>
            </a:r>
            <a:r>
              <a:rPr lang="vi-VN" dirty="0" smtClean="0"/>
              <a:t>stocat </a:t>
            </a:r>
            <a:r>
              <a:rPr lang="vi-VN" dirty="0" smtClean="0"/>
              <a:t>fişierul</a:t>
            </a:r>
            <a:r>
              <a:rPr lang="en-US" dirty="0" smtClean="0"/>
              <a:t>, </a:t>
            </a:r>
            <a:r>
              <a:rPr lang="en-US" dirty="0" err="1" smtClean="0"/>
              <a:t>este</a:t>
            </a:r>
            <a:r>
              <a:rPr lang="en-US" dirty="0" smtClean="0"/>
              <a:t> </a:t>
            </a:r>
            <a:r>
              <a:rPr lang="en-US" dirty="0" err="1" smtClean="0"/>
              <a:t>alcatuit</a:t>
            </a:r>
            <a:r>
              <a:rPr lang="en-US" dirty="0" smtClean="0"/>
              <a:t> din </a:t>
            </a:r>
            <a:r>
              <a:rPr lang="en-US" dirty="0" err="1" smtClean="0"/>
              <a:t>domenii</a:t>
            </a:r>
            <a:r>
              <a:rPr lang="en-US" dirty="0" smtClean="0"/>
              <a:t>, separate </a:t>
            </a:r>
            <a:r>
              <a:rPr lang="en-US" dirty="0" err="1" smtClean="0"/>
              <a:t>prin</a:t>
            </a:r>
            <a:r>
              <a:rPr lang="en-US" dirty="0" smtClean="0"/>
              <a:t> </a:t>
            </a:r>
            <a:r>
              <a:rPr lang="en-US" dirty="0" err="1" smtClean="0"/>
              <a:t>puncte</a:t>
            </a:r>
            <a:r>
              <a:rPr lang="en-US" dirty="0" smtClean="0"/>
              <a:t> </a:t>
            </a:r>
            <a:r>
              <a:rPr lang="en-US" b="1" i="1" dirty="0" smtClean="0">
                <a:solidFill>
                  <a:schemeClr val="bg2">
                    <a:lumMod val="60000"/>
                    <a:lumOff val="40000"/>
                  </a:schemeClr>
                </a:solidFill>
              </a:rPr>
              <a:t>clasadetic.wikispaces.com </a:t>
            </a:r>
            <a:r>
              <a:rPr lang="en-US" dirty="0" smtClean="0"/>
              <a:t>in care </a:t>
            </a:r>
            <a:r>
              <a:rPr lang="en-US" b="1" dirty="0" err="1" smtClean="0"/>
              <a:t>clasadetic</a:t>
            </a:r>
            <a:r>
              <a:rPr lang="en-US" dirty="0" smtClean="0"/>
              <a:t> </a:t>
            </a:r>
            <a:r>
              <a:rPr lang="en-US" dirty="0" err="1" smtClean="0"/>
              <a:t>este</a:t>
            </a:r>
            <a:r>
              <a:rPr lang="en-US" dirty="0" smtClean="0"/>
              <a:t> </a:t>
            </a:r>
            <a:r>
              <a:rPr lang="en-US" i="1" u="sng" dirty="0" err="1" smtClean="0"/>
              <a:t>subdomeniu</a:t>
            </a:r>
            <a:r>
              <a:rPr lang="en-US" dirty="0" smtClean="0"/>
              <a:t> </a:t>
            </a:r>
            <a:r>
              <a:rPr lang="en-US" dirty="0" err="1" smtClean="0"/>
              <a:t>pentru</a:t>
            </a:r>
            <a:r>
              <a:rPr lang="en-US" dirty="0" smtClean="0"/>
              <a:t> </a:t>
            </a:r>
            <a:r>
              <a:rPr lang="en-US" b="1" dirty="0" err="1" smtClean="0"/>
              <a:t>wikispaces</a:t>
            </a:r>
            <a:r>
              <a:rPr lang="en-US" dirty="0" smtClean="0"/>
              <a:t> </a:t>
            </a:r>
            <a:r>
              <a:rPr lang="en-US" dirty="0" err="1" smtClean="0"/>
              <a:t>iar</a:t>
            </a:r>
            <a:r>
              <a:rPr lang="en-US" dirty="0" smtClean="0"/>
              <a:t> </a:t>
            </a:r>
            <a:r>
              <a:rPr lang="en-US" dirty="0" err="1" smtClean="0"/>
              <a:t>wikispaces</a:t>
            </a:r>
            <a:r>
              <a:rPr lang="en-US" dirty="0" smtClean="0"/>
              <a:t> </a:t>
            </a:r>
            <a:r>
              <a:rPr lang="en-US" dirty="0" err="1" smtClean="0"/>
              <a:t>este</a:t>
            </a:r>
            <a:r>
              <a:rPr lang="en-US" dirty="0" smtClean="0"/>
              <a:t> </a:t>
            </a:r>
            <a:r>
              <a:rPr lang="en-US" i="1" u="sng" dirty="0" err="1" smtClean="0"/>
              <a:t>subdomeniu</a:t>
            </a:r>
            <a:r>
              <a:rPr lang="en-US" dirty="0" smtClean="0"/>
              <a:t> al </a:t>
            </a:r>
            <a:r>
              <a:rPr lang="en-US" i="1" u="sng" dirty="0" err="1" smtClean="0"/>
              <a:t>domeniului</a:t>
            </a:r>
            <a:r>
              <a:rPr lang="en-US" dirty="0" smtClean="0"/>
              <a:t> de </a:t>
            </a:r>
            <a:r>
              <a:rPr lang="en-US" dirty="0" err="1" smtClean="0"/>
              <a:t>nivel</a:t>
            </a:r>
            <a:r>
              <a:rPr lang="en-US" dirty="0" smtClean="0"/>
              <a:t> superior : </a:t>
            </a:r>
            <a:r>
              <a:rPr lang="en-US" b="1" dirty="0" smtClean="0"/>
              <a:t>com</a:t>
            </a:r>
          </a:p>
          <a:p>
            <a:pPr lvl="1"/>
            <a:r>
              <a:rPr lang="ro-RO" b="1" dirty="0" smtClean="0"/>
              <a:t>* </a:t>
            </a:r>
            <a:r>
              <a:rPr lang="en-US" dirty="0" smtClean="0"/>
              <a:t>Un </a:t>
            </a:r>
            <a:r>
              <a:rPr lang="en-US" dirty="0" err="1" smtClean="0"/>
              <a:t>domeniu</a:t>
            </a:r>
            <a:r>
              <a:rPr lang="en-US" dirty="0" smtClean="0"/>
              <a:t> </a:t>
            </a:r>
            <a:r>
              <a:rPr lang="ro-RO" dirty="0" smtClean="0"/>
              <a:t>de nivel superior </a:t>
            </a:r>
            <a:r>
              <a:rPr lang="en-US" dirty="0" err="1" smtClean="0"/>
              <a:t>poate</a:t>
            </a:r>
            <a:r>
              <a:rPr lang="en-US" dirty="0" smtClean="0"/>
              <a:t> fi</a:t>
            </a:r>
            <a:r>
              <a:rPr lang="en-US" b="1" dirty="0" smtClean="0"/>
              <a:t>: generic</a:t>
            </a:r>
            <a:r>
              <a:rPr lang="ro-RO" b="1" dirty="0" smtClean="0"/>
              <a:t> (</a:t>
            </a:r>
            <a:r>
              <a:rPr lang="ro-RO" b="1" dirty="0" err="1" smtClean="0"/>
              <a:t>edu</a:t>
            </a:r>
            <a:r>
              <a:rPr lang="ro-RO" b="1" dirty="0" smtClean="0"/>
              <a:t>, </a:t>
            </a:r>
            <a:r>
              <a:rPr lang="ro-RO" b="1" dirty="0" err="1" smtClean="0"/>
              <a:t>com,org</a:t>
            </a:r>
            <a:r>
              <a:rPr lang="ro-RO" b="1" dirty="0" smtClean="0"/>
              <a:t>) </a:t>
            </a:r>
            <a:r>
              <a:rPr lang="ro-RO" dirty="0" smtClean="0"/>
              <a:t>sau</a:t>
            </a:r>
            <a:r>
              <a:rPr lang="ro-RO" b="1" dirty="0" smtClean="0"/>
              <a:t> domeniu de tara (</a:t>
            </a:r>
            <a:r>
              <a:rPr lang="ro-RO" b="1" dirty="0" err="1" smtClean="0"/>
              <a:t>ro</a:t>
            </a:r>
            <a:r>
              <a:rPr lang="ro-RO" b="1" dirty="0" smtClean="0"/>
              <a:t>, </a:t>
            </a:r>
            <a:r>
              <a:rPr lang="ro-RO" b="1" dirty="0" err="1" smtClean="0"/>
              <a:t>md,us</a:t>
            </a:r>
            <a:r>
              <a:rPr lang="ro-RO" b="1" dirty="0" smtClean="0"/>
              <a:t>)</a:t>
            </a:r>
            <a:endParaRPr lang="ro-RO" b="1" dirty="0"/>
          </a:p>
          <a:p>
            <a:pPr marL="342900" indent="-342900">
              <a:buFont typeface="+mj-lt"/>
              <a:buAutoNum type="arabicPeriod"/>
            </a:pPr>
            <a:r>
              <a:rPr lang="en-US" b="1" dirty="0" smtClean="0"/>
              <a:t> </a:t>
            </a:r>
            <a:r>
              <a:rPr lang="vi-VN" b="1" dirty="0" smtClean="0"/>
              <a:t>cale</a:t>
            </a:r>
            <a:r>
              <a:rPr lang="vi-VN" dirty="0" smtClean="0"/>
              <a:t> </a:t>
            </a:r>
            <a:r>
              <a:rPr lang="vi-VN" dirty="0"/>
              <a:t>– reprezintă succesiunea directoarelor de la </a:t>
            </a:r>
            <a:r>
              <a:rPr lang="vi-VN" dirty="0" smtClean="0"/>
              <a:t>directorul</a:t>
            </a:r>
            <a:r>
              <a:rPr lang="en-US" dirty="0" smtClean="0"/>
              <a:t> </a:t>
            </a:r>
            <a:r>
              <a:rPr lang="vi-VN" dirty="0" smtClean="0"/>
              <a:t>rădăcină </a:t>
            </a:r>
            <a:r>
              <a:rPr lang="vi-VN" dirty="0"/>
              <a:t>până la directorul în care este stocat fişierul. </a:t>
            </a:r>
            <a:r>
              <a:rPr lang="vi-VN" dirty="0" smtClean="0"/>
              <a:t>Ca</a:t>
            </a:r>
            <a:r>
              <a:rPr lang="en-US" dirty="0" smtClean="0"/>
              <a:t> </a:t>
            </a:r>
            <a:r>
              <a:rPr lang="vi-VN" dirty="0" smtClean="0"/>
              <a:t>separator </a:t>
            </a:r>
            <a:r>
              <a:rPr lang="vi-VN" dirty="0"/>
              <a:t>între două directoare consecutive se </a:t>
            </a:r>
            <a:r>
              <a:rPr lang="vi-VN" dirty="0" smtClean="0"/>
              <a:t>foloseşte</a:t>
            </a:r>
            <a:r>
              <a:rPr lang="en-US" dirty="0" smtClean="0"/>
              <a:t> </a:t>
            </a:r>
            <a:r>
              <a:rPr lang="ro-RO" dirty="0" smtClean="0"/>
              <a:t>caracterul </a:t>
            </a:r>
            <a:r>
              <a:rPr lang="ro-RO" dirty="0" smtClean="0"/>
              <a:t>“/”.</a:t>
            </a:r>
            <a:r>
              <a:rPr lang="en-US" dirty="0" smtClean="0"/>
              <a:t>In </a:t>
            </a:r>
            <a:r>
              <a:rPr lang="en-US" dirty="0" err="1" smtClean="0"/>
              <a:t>exemplu</a:t>
            </a:r>
            <a:r>
              <a:rPr lang="en-US" dirty="0" smtClean="0"/>
              <a:t>:</a:t>
            </a:r>
            <a:r>
              <a:rPr lang="en-US" b="1" i="1" dirty="0" smtClean="0">
                <a:solidFill>
                  <a:schemeClr val="bg2">
                    <a:lumMod val="60000"/>
                    <a:lumOff val="40000"/>
                  </a:schemeClr>
                </a:solidFill>
              </a:rPr>
              <a:t> </a:t>
            </a:r>
            <a:r>
              <a:rPr lang="en-US" b="1" i="1" dirty="0">
                <a:solidFill>
                  <a:schemeClr val="bg2">
                    <a:lumMod val="60000"/>
                    <a:lumOff val="40000"/>
                  </a:schemeClr>
                </a:solidFill>
              </a:rPr>
              <a:t>/Clasa9/</a:t>
            </a:r>
            <a:r>
              <a:rPr lang="en-US" b="1" i="1" dirty="0" err="1">
                <a:solidFill>
                  <a:schemeClr val="bg2">
                    <a:lumMod val="60000"/>
                    <a:lumOff val="40000"/>
                  </a:schemeClr>
                </a:solidFill>
              </a:rPr>
              <a:t>Arhitectura</a:t>
            </a:r>
            <a:r>
              <a:rPr lang="en-US" b="1" i="1" dirty="0">
                <a:solidFill>
                  <a:schemeClr val="bg2">
                    <a:lumMod val="60000"/>
                    <a:lumOff val="40000"/>
                  </a:schemeClr>
                </a:solidFill>
              </a:rPr>
              <a:t>/</a:t>
            </a:r>
            <a:endParaRPr lang="ro-RO" dirty="0"/>
          </a:p>
          <a:p>
            <a:pPr marL="342900" lvl="1" indent="-342900">
              <a:buFont typeface="+mj-lt"/>
              <a:buAutoNum type="arabicPeriod" startAt="4"/>
            </a:pPr>
            <a:r>
              <a:rPr lang="en-US" b="1" dirty="0" smtClean="0"/>
              <a:t> </a:t>
            </a:r>
            <a:r>
              <a:rPr lang="vi-VN" b="1" dirty="0" smtClean="0"/>
              <a:t>fişier.extensie</a:t>
            </a:r>
            <a:r>
              <a:rPr lang="vi-VN" dirty="0" smtClean="0"/>
              <a:t> </a:t>
            </a:r>
            <a:r>
              <a:rPr lang="vi-VN" dirty="0"/>
              <a:t>– reprezintă numele fişierului şi </a:t>
            </a:r>
            <a:r>
              <a:rPr lang="vi-VN" dirty="0" smtClean="0"/>
              <a:t>extensia</a:t>
            </a:r>
            <a:r>
              <a:rPr lang="en-US" dirty="0" smtClean="0"/>
              <a:t> </a:t>
            </a:r>
            <a:r>
              <a:rPr lang="vi-VN" dirty="0" smtClean="0"/>
              <a:t>asociată </a:t>
            </a:r>
            <a:r>
              <a:rPr lang="vi-VN" dirty="0" smtClean="0"/>
              <a:t>acestuia.</a:t>
            </a:r>
            <a:r>
              <a:rPr lang="en-US" dirty="0" smtClean="0"/>
              <a:t>in </a:t>
            </a:r>
            <a:r>
              <a:rPr lang="en-US" dirty="0" err="1" smtClean="0"/>
              <a:t>exemplu</a:t>
            </a:r>
            <a:r>
              <a:rPr lang="en-US" dirty="0" smtClean="0"/>
              <a:t> </a:t>
            </a:r>
            <a:r>
              <a:rPr lang="en-US" b="1" i="1" dirty="0">
                <a:solidFill>
                  <a:schemeClr val="bg2">
                    <a:lumMod val="60000"/>
                    <a:lumOff val="40000"/>
                  </a:schemeClr>
                </a:solidFill>
              </a:rPr>
              <a:t>Tic.docx</a:t>
            </a:r>
          </a:p>
          <a:p>
            <a:pPr marL="342900" indent="-342900">
              <a:buFont typeface="+mj-lt"/>
              <a:buAutoNum type="arabicPeriod"/>
            </a:pPr>
            <a:endParaRPr lang="en-US" dirty="0" smtClean="0"/>
          </a:p>
          <a:p>
            <a:endParaRPr lang="ro-RO" dirty="0"/>
          </a:p>
        </p:txBody>
      </p:sp>
    </p:spTree>
  </p:cSld>
  <p:clrMapOvr>
    <a:masterClrMapping/>
  </p:clrMapOvr>
  <p:transition>
    <p:rand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457200" y="457200"/>
            <a:ext cx="8229600" cy="900098"/>
          </a:xfrm>
        </p:spPr>
        <p:txBody>
          <a:bodyPr/>
          <a:lstStyle/>
          <a:p>
            <a:pPr lvl="0" algn="ctr"/>
            <a:r>
              <a:rPr lang="en-US" sz="3600" b="1" smtClean="0"/>
              <a:t>Adrese de e-mail</a:t>
            </a:r>
            <a:endParaRPr lang="ro-RO" sz="3600" b="1">
              <a:solidFill>
                <a:schemeClr val="tx1"/>
              </a:solidFill>
              <a:latin typeface="+mj-lt"/>
              <a:ea typeface="+mj-ea"/>
              <a:cs typeface="+mj-cs"/>
            </a:endParaRPr>
          </a:p>
        </p:txBody>
      </p:sp>
      <p:sp>
        <p:nvSpPr>
          <p:cNvPr id="38915" name="AutoShape 3"/>
          <p:cNvSpPr>
            <a:spLocks noChangeArrowheads="1"/>
          </p:cNvSpPr>
          <p:nvPr/>
        </p:nvSpPr>
        <p:spPr bwMode="auto">
          <a:xfrm>
            <a:off x="357158" y="1428736"/>
            <a:ext cx="8532844" cy="4929222"/>
          </a:xfrm>
          <a:prstGeom prst="roundRect">
            <a:avLst>
              <a:gd name="adj" fmla="val 16667"/>
            </a:avLst>
          </a:prstGeom>
          <a:solidFill>
            <a:schemeClr val="accent1"/>
          </a:solidFill>
          <a:ln w="9525">
            <a:solidFill>
              <a:schemeClr val="tx1"/>
            </a:solidFill>
            <a:round/>
            <a:headEnd/>
            <a:tailEnd/>
          </a:ln>
          <a:effectLst/>
        </p:spPr>
        <p:txBody>
          <a:bodyPr anchor="ctr" anchorCtr="1"/>
          <a:lstStyle/>
          <a:p>
            <a:pPr indent="354013"/>
            <a:r>
              <a:rPr lang="vi-VN" sz="2400" dirty="0" smtClean="0"/>
              <a:t>Adresa </a:t>
            </a:r>
            <a:r>
              <a:rPr lang="vi-VN" sz="2400" dirty="0"/>
              <a:t>exactă a unui utilizator Internet are structura:</a:t>
            </a:r>
          </a:p>
          <a:p>
            <a:pPr algn="ctr"/>
            <a:r>
              <a:rPr lang="ro-RO" sz="2400" b="1" i="1" dirty="0" err="1">
                <a:solidFill>
                  <a:srgbClr val="FF0000"/>
                </a:solidFill>
              </a:rPr>
              <a:t>nume-utilizator@domeniu</a:t>
            </a:r>
            <a:endParaRPr lang="ro-RO" sz="2400" b="1" i="1" dirty="0">
              <a:solidFill>
                <a:srgbClr val="FF0000"/>
              </a:solidFill>
            </a:endParaRPr>
          </a:p>
          <a:p>
            <a:r>
              <a:rPr lang="vi-VN" sz="2400" dirty="0"/>
              <a:t>unde </a:t>
            </a:r>
            <a:r>
              <a:rPr lang="vi-VN" sz="2400" b="1" dirty="0">
                <a:effectLst>
                  <a:outerShdw blurRad="38100" dist="38100" dir="2700000" algn="tl">
                    <a:srgbClr val="000000">
                      <a:alpha val="43137"/>
                    </a:srgbClr>
                  </a:outerShdw>
                </a:effectLst>
              </a:rPr>
              <a:t>nume-utilizator</a:t>
            </a:r>
            <a:r>
              <a:rPr lang="vi-VN" sz="2400" dirty="0"/>
              <a:t> reprezintă numele de conectare </a:t>
            </a:r>
            <a:r>
              <a:rPr lang="vi-VN" sz="2400" dirty="0" smtClean="0"/>
              <a:t>al</a:t>
            </a:r>
            <a:r>
              <a:rPr lang="en-US" sz="2400" dirty="0" smtClean="0"/>
              <a:t> </a:t>
            </a:r>
            <a:r>
              <a:rPr lang="vi-VN" sz="2400" dirty="0" smtClean="0"/>
              <a:t>utilizatorului </a:t>
            </a:r>
            <a:r>
              <a:rPr lang="vi-VN" sz="2400" dirty="0"/>
              <a:t>(</a:t>
            </a:r>
            <a:r>
              <a:rPr lang="vi-VN" sz="2400" i="1" dirty="0"/>
              <a:t>login name), iar </a:t>
            </a:r>
            <a:r>
              <a:rPr lang="vi-VN" sz="2400" b="1" i="1" dirty="0">
                <a:effectLst>
                  <a:outerShdw blurRad="38100" dist="38100" dir="2700000" algn="tl">
                    <a:srgbClr val="000000">
                      <a:alpha val="43137"/>
                    </a:srgbClr>
                  </a:outerShdw>
                </a:effectLst>
              </a:rPr>
              <a:t>domeniu</a:t>
            </a:r>
            <a:r>
              <a:rPr lang="vi-VN" sz="2400" b="1" i="1" dirty="0"/>
              <a:t> </a:t>
            </a:r>
            <a:r>
              <a:rPr lang="vi-VN" sz="2400" dirty="0"/>
              <a:t>specifică </a:t>
            </a:r>
            <a:r>
              <a:rPr lang="vi-VN" sz="2400" dirty="0" smtClean="0"/>
              <a:t>serverul</a:t>
            </a:r>
            <a:r>
              <a:rPr lang="en-US" sz="2400" dirty="0" smtClean="0"/>
              <a:t> </a:t>
            </a:r>
            <a:r>
              <a:rPr lang="vi-VN" sz="2400" dirty="0" smtClean="0"/>
              <a:t>pe </a:t>
            </a:r>
            <a:r>
              <a:rPr lang="vi-VN" sz="2400" dirty="0"/>
              <a:t>care există contul unic </a:t>
            </a:r>
            <a:r>
              <a:rPr lang="vi-VN" sz="2400" b="1" dirty="0"/>
              <a:t>nume-utilizator.</a:t>
            </a:r>
            <a:endParaRPr lang="ro-RO" sz="2400" dirty="0"/>
          </a:p>
          <a:p>
            <a:pPr indent="354013"/>
            <a:r>
              <a:rPr lang="it-IT" sz="2000" dirty="0"/>
              <a:t>Gestionarea mesajelor poştale se face prin intermediul </a:t>
            </a:r>
            <a:r>
              <a:rPr lang="it-IT" sz="2000" dirty="0" smtClean="0"/>
              <a:t>mai multor </a:t>
            </a:r>
            <a:r>
              <a:rPr lang="it-IT" sz="2000" dirty="0"/>
              <a:t>tipuri de cutii poştale personale: </a:t>
            </a:r>
            <a:r>
              <a:rPr lang="it-IT" sz="2000" b="1" dirty="0"/>
              <a:t>Inbox </a:t>
            </a:r>
            <a:r>
              <a:rPr lang="it-IT" sz="2000" dirty="0"/>
              <a:t>(</a:t>
            </a:r>
            <a:r>
              <a:rPr lang="it-IT" sz="2000" dirty="0" smtClean="0"/>
              <a:t>pentru </a:t>
            </a:r>
            <a:r>
              <a:rPr lang="ro-RO" sz="2000" dirty="0" smtClean="0"/>
              <a:t>mesajele </a:t>
            </a:r>
            <a:r>
              <a:rPr lang="ro-RO" sz="2000" dirty="0"/>
              <a:t>primite); </a:t>
            </a:r>
            <a:r>
              <a:rPr lang="ro-RO" sz="2000" b="1" dirty="0" err="1"/>
              <a:t>Outbox</a:t>
            </a:r>
            <a:r>
              <a:rPr lang="ro-RO" sz="2000" b="1" dirty="0"/>
              <a:t> </a:t>
            </a:r>
            <a:r>
              <a:rPr lang="ro-RO" sz="2000" dirty="0"/>
              <a:t>(pentru mesajele expediate) </a:t>
            </a:r>
            <a:r>
              <a:rPr lang="ro-RO" sz="2000" dirty="0" smtClean="0"/>
              <a:t>si</a:t>
            </a:r>
            <a:r>
              <a:rPr lang="en-US" sz="2000" dirty="0" smtClean="0"/>
              <a:t> </a:t>
            </a:r>
            <a:r>
              <a:rPr lang="ro-RO" sz="2000" b="1" dirty="0" err="1" smtClean="0"/>
              <a:t>Trash</a:t>
            </a:r>
            <a:r>
              <a:rPr lang="ro-RO" sz="2000" b="1" dirty="0" smtClean="0"/>
              <a:t> </a:t>
            </a:r>
            <a:r>
              <a:rPr lang="ro-RO" sz="2000" dirty="0"/>
              <a:t>(pentru mesajele </a:t>
            </a:r>
            <a:r>
              <a:rPr lang="ro-RO" sz="2000" dirty="0" err="1"/>
              <a:t>şterse</a:t>
            </a:r>
            <a:r>
              <a:rPr lang="ro-RO" sz="2000" dirty="0"/>
              <a:t>), pentru mesajele </a:t>
            </a:r>
            <a:r>
              <a:rPr lang="en-US" sz="2000" dirty="0" err="1" smtClean="0"/>
              <a:t>nefinalizate</a:t>
            </a:r>
            <a:r>
              <a:rPr lang="en-US" sz="2000" dirty="0" smtClean="0"/>
              <a:t>(</a:t>
            </a:r>
            <a:r>
              <a:rPr lang="en-US" sz="2000" b="1" dirty="0" err="1" smtClean="0"/>
              <a:t>Schite</a:t>
            </a:r>
            <a:r>
              <a:rPr lang="en-US" sz="2000" b="1" dirty="0" smtClean="0"/>
              <a:t>/drafts</a:t>
            </a:r>
            <a:r>
              <a:rPr lang="en-US" sz="2000" dirty="0" smtClean="0"/>
              <a:t>)</a:t>
            </a:r>
            <a:r>
              <a:rPr lang="ro-RO" sz="2000" dirty="0" smtClean="0"/>
              <a:t>,</a:t>
            </a:r>
            <a:r>
              <a:rPr lang="en-US" sz="2000" b="1" dirty="0" smtClean="0"/>
              <a:t> </a:t>
            </a:r>
            <a:r>
              <a:rPr lang="ro-RO" sz="2000" dirty="0" smtClean="0"/>
              <a:t>pentru </a:t>
            </a:r>
            <a:r>
              <a:rPr lang="ro-RO" sz="2000" dirty="0"/>
              <a:t>mesajele copiate etc</a:t>
            </a:r>
            <a:r>
              <a:rPr lang="ro-RO" sz="2400" dirty="0"/>
              <a:t>.</a:t>
            </a:r>
          </a:p>
        </p:txBody>
      </p:sp>
    </p:spTree>
  </p:cSld>
  <p:clrMapOvr>
    <a:masterClrMapping/>
  </p:clrMapOvr>
  <p:transition>
    <p:rand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323528" y="188640"/>
            <a:ext cx="8229600" cy="900098"/>
          </a:xfrm>
        </p:spPr>
        <p:txBody>
          <a:bodyPr/>
          <a:lstStyle/>
          <a:p>
            <a:pPr lvl="0" algn="ctr"/>
            <a:r>
              <a:rPr lang="en-US" sz="3600" b="1" dirty="0" err="1" smtClean="0"/>
              <a:t>Structura</a:t>
            </a:r>
            <a:r>
              <a:rPr lang="en-US" sz="3600" b="1" dirty="0" smtClean="0"/>
              <a:t> </a:t>
            </a:r>
            <a:r>
              <a:rPr lang="en-US" sz="3600" b="1" dirty="0" err="1" smtClean="0"/>
              <a:t>unui</a:t>
            </a:r>
            <a:r>
              <a:rPr lang="en-US" sz="3600" b="1" dirty="0" smtClean="0"/>
              <a:t> e-mail</a:t>
            </a:r>
            <a:endParaRPr lang="ro-RO" sz="3600" b="1" dirty="0">
              <a:solidFill>
                <a:schemeClr val="tx1"/>
              </a:solidFill>
              <a:latin typeface="+mj-lt"/>
              <a:ea typeface="+mj-ea"/>
              <a:cs typeface="+mj-cs"/>
            </a:endParaRPr>
          </a:p>
        </p:txBody>
      </p:sp>
      <p:sp>
        <p:nvSpPr>
          <p:cNvPr id="38915" name="AutoShape 3"/>
          <p:cNvSpPr>
            <a:spLocks noChangeArrowheads="1"/>
          </p:cNvSpPr>
          <p:nvPr/>
        </p:nvSpPr>
        <p:spPr bwMode="auto">
          <a:xfrm>
            <a:off x="-108520" y="836712"/>
            <a:ext cx="9252520" cy="6021288"/>
          </a:xfrm>
          <a:prstGeom prst="roundRect">
            <a:avLst>
              <a:gd name="adj" fmla="val 16667"/>
            </a:avLst>
          </a:prstGeom>
          <a:solidFill>
            <a:schemeClr val="accent1"/>
          </a:solidFill>
          <a:ln w="9525">
            <a:solidFill>
              <a:schemeClr val="tx1"/>
            </a:solidFill>
            <a:round/>
            <a:headEnd/>
            <a:tailEnd/>
          </a:ln>
          <a:effectLst/>
        </p:spPr>
        <p:txBody>
          <a:bodyPr anchor="ctr" anchorCtr="1"/>
          <a:lstStyle/>
          <a:p>
            <a:pPr indent="354013"/>
            <a:r>
              <a:rPr lang="ro-RO" sz="2400" dirty="0"/>
              <a:t>Scrisoarea electronica este un mesaj format din:</a:t>
            </a:r>
          </a:p>
          <a:p>
            <a:pPr indent="354013"/>
            <a:r>
              <a:rPr lang="ro-RO" sz="2400" dirty="0"/>
              <a:t>- </a:t>
            </a:r>
            <a:r>
              <a:rPr lang="ro-RO" sz="2400" b="1" dirty="0">
                <a:solidFill>
                  <a:schemeClr val="bg2">
                    <a:lumMod val="60000"/>
                    <a:lumOff val="40000"/>
                  </a:schemeClr>
                </a:solidFill>
              </a:rPr>
              <a:t>antet</a:t>
            </a:r>
            <a:r>
              <a:rPr lang="ro-RO" sz="2400" b="1" dirty="0"/>
              <a:t> (</a:t>
            </a:r>
            <a:r>
              <a:rPr lang="ro-RO" sz="2400" b="1" i="1" dirty="0" err="1"/>
              <a:t>header</a:t>
            </a:r>
            <a:r>
              <a:rPr lang="ro-RO" sz="2400" dirty="0"/>
              <a:t>) – </a:t>
            </a:r>
            <a:r>
              <a:rPr lang="ro-RO" sz="2400" dirty="0" err="1"/>
              <a:t>conţine</a:t>
            </a:r>
            <a:r>
              <a:rPr lang="ro-RO" sz="2400" dirty="0"/>
              <a:t> </a:t>
            </a:r>
            <a:r>
              <a:rPr lang="ro-RO" sz="2400" dirty="0" err="1" smtClean="0"/>
              <a:t>informaţii</a:t>
            </a:r>
            <a:r>
              <a:rPr lang="en-US" sz="2400" dirty="0" smtClean="0"/>
              <a:t>le</a:t>
            </a:r>
            <a:r>
              <a:rPr lang="ro-RO" sz="2400" dirty="0" smtClean="0"/>
              <a:t> </a:t>
            </a:r>
            <a:r>
              <a:rPr lang="en-US" sz="2400" dirty="0" smtClean="0"/>
              <a:t>:</a:t>
            </a:r>
            <a:endParaRPr lang="ro-RO" sz="2400" dirty="0"/>
          </a:p>
          <a:p>
            <a:pPr marL="1154112" lvl="1" indent="-342900">
              <a:buFont typeface="Wingdings" panose="05000000000000000000" pitchFamily="2" charset="2"/>
              <a:buChar char="Ø"/>
            </a:pPr>
            <a:r>
              <a:rPr lang="pt-BR" sz="2400" dirty="0" smtClean="0"/>
              <a:t> </a:t>
            </a:r>
            <a:r>
              <a:rPr lang="pt-BR" sz="2400" b="1" dirty="0"/>
              <a:t>from </a:t>
            </a:r>
            <a:r>
              <a:rPr lang="pt-BR" sz="2400" dirty="0"/>
              <a:t>– adresa de e-mail a expeditorului;</a:t>
            </a:r>
          </a:p>
          <a:p>
            <a:pPr marL="1154112" lvl="1" indent="-342900">
              <a:buFont typeface="Wingdings" panose="05000000000000000000" pitchFamily="2" charset="2"/>
              <a:buChar char="Ø"/>
            </a:pPr>
            <a:r>
              <a:rPr lang="pt-BR" sz="2400" b="1" dirty="0" smtClean="0"/>
              <a:t>to </a:t>
            </a:r>
            <a:r>
              <a:rPr lang="pt-BR" sz="2400" dirty="0"/>
              <a:t>– adresa de e-mail a destinatarului;</a:t>
            </a:r>
          </a:p>
          <a:p>
            <a:pPr marL="1154112" lvl="1" indent="-342900">
              <a:buFont typeface="Wingdings" panose="05000000000000000000" pitchFamily="2" charset="2"/>
              <a:buChar char="Ø"/>
            </a:pPr>
            <a:r>
              <a:rPr lang="ro-RO" sz="2400" b="1" dirty="0" err="1" smtClean="0"/>
              <a:t>Cc</a:t>
            </a:r>
            <a:r>
              <a:rPr lang="ro-RO" sz="2400" b="1" dirty="0" smtClean="0"/>
              <a:t> </a:t>
            </a:r>
            <a:r>
              <a:rPr lang="ro-RO" sz="2400" b="1" dirty="0"/>
              <a:t>(</a:t>
            </a:r>
            <a:r>
              <a:rPr lang="ro-RO" sz="2400" b="1" i="1" dirty="0"/>
              <a:t>carbon </a:t>
            </a:r>
            <a:r>
              <a:rPr lang="ro-RO" sz="2400" b="1" i="1" dirty="0" err="1"/>
              <a:t>copy</a:t>
            </a:r>
            <a:r>
              <a:rPr lang="ro-RO" sz="2400" b="1" i="1" dirty="0"/>
              <a:t>) </a:t>
            </a:r>
            <a:r>
              <a:rPr lang="ro-RO" sz="2400" dirty="0"/>
              <a:t>– lista </a:t>
            </a:r>
            <a:r>
              <a:rPr lang="ro-RO" sz="2400" dirty="0" smtClean="0"/>
              <a:t>destinatarilor</a:t>
            </a:r>
            <a:r>
              <a:rPr lang="en-US" sz="2400" dirty="0" smtClean="0"/>
              <a:t> </a:t>
            </a:r>
            <a:r>
              <a:rPr lang="ro-RO" sz="2400" dirty="0" smtClean="0"/>
              <a:t>mesajului </a:t>
            </a:r>
            <a:r>
              <a:rPr lang="ro-RO" sz="2400" dirty="0"/>
              <a:t>când </a:t>
            </a:r>
            <a:r>
              <a:rPr lang="ro-RO" sz="2400" dirty="0" err="1"/>
              <a:t>acelaşi</a:t>
            </a:r>
            <a:r>
              <a:rPr lang="ro-RO" sz="2400" dirty="0"/>
              <a:t> mesaj este </a:t>
            </a:r>
            <a:r>
              <a:rPr lang="ro-RO" sz="2400" dirty="0" smtClean="0"/>
              <a:t>trimis</a:t>
            </a:r>
            <a:r>
              <a:rPr lang="en-US" sz="2400" dirty="0" smtClean="0"/>
              <a:t> </a:t>
            </a:r>
            <a:r>
              <a:rPr lang="it-IT" sz="2400" dirty="0" smtClean="0"/>
              <a:t>mai </a:t>
            </a:r>
            <a:r>
              <a:rPr lang="it-IT" sz="2400" dirty="0"/>
              <a:t>multor destinatari, fiecare din </a:t>
            </a:r>
            <a:r>
              <a:rPr lang="it-IT" sz="2400" dirty="0" smtClean="0"/>
              <a:t>ei </a:t>
            </a:r>
            <a:r>
              <a:rPr lang="vi-VN" sz="2400" dirty="0" smtClean="0"/>
              <a:t>putând </a:t>
            </a:r>
            <a:r>
              <a:rPr lang="vi-VN" sz="2400" dirty="0"/>
              <a:t>să vadă numele </a:t>
            </a:r>
            <a:r>
              <a:rPr lang="vi-VN" sz="2400" dirty="0" smtClean="0"/>
              <a:t>tuturor</a:t>
            </a:r>
            <a:r>
              <a:rPr lang="en-US" sz="2400" dirty="0" smtClean="0"/>
              <a:t> </a:t>
            </a:r>
            <a:r>
              <a:rPr lang="ro-RO" sz="2400" dirty="0" smtClean="0"/>
              <a:t>destinatarilor</a:t>
            </a:r>
            <a:r>
              <a:rPr lang="ro-RO" sz="2400" dirty="0"/>
              <a:t>;</a:t>
            </a:r>
          </a:p>
          <a:p>
            <a:pPr marL="1154112" lvl="1" indent="-342900">
              <a:buFont typeface="Wingdings" panose="05000000000000000000" pitchFamily="2" charset="2"/>
              <a:buChar char="Ø"/>
            </a:pPr>
            <a:r>
              <a:rPr lang="ro-RO" sz="2400" b="1" dirty="0" err="1" smtClean="0"/>
              <a:t>Bcc</a:t>
            </a:r>
            <a:r>
              <a:rPr lang="ro-RO" sz="2400" b="1" dirty="0" smtClean="0"/>
              <a:t> </a:t>
            </a:r>
            <a:r>
              <a:rPr lang="ro-RO" sz="2400" b="1" dirty="0"/>
              <a:t>(</a:t>
            </a:r>
            <a:r>
              <a:rPr lang="ro-RO" sz="2400" b="1" i="1" dirty="0" err="1"/>
              <a:t>blind</a:t>
            </a:r>
            <a:r>
              <a:rPr lang="ro-RO" sz="2400" b="1" i="1" dirty="0"/>
              <a:t> carbon </a:t>
            </a:r>
            <a:r>
              <a:rPr lang="ro-RO" sz="2400" b="1" i="1" dirty="0" err="1"/>
              <a:t>copy</a:t>
            </a:r>
            <a:r>
              <a:rPr lang="ro-RO" sz="2400" b="1" i="1" dirty="0"/>
              <a:t>) </a:t>
            </a:r>
            <a:r>
              <a:rPr lang="ro-RO" sz="2400" dirty="0"/>
              <a:t>– </a:t>
            </a:r>
            <a:r>
              <a:rPr lang="ro-RO" sz="2400" dirty="0" smtClean="0"/>
              <a:t>lista</a:t>
            </a:r>
            <a:r>
              <a:rPr lang="en-US" sz="2400" dirty="0" smtClean="0"/>
              <a:t> </a:t>
            </a:r>
            <a:r>
              <a:rPr lang="it-IT" sz="2400" dirty="0" smtClean="0"/>
              <a:t>destinatarilor </a:t>
            </a:r>
            <a:r>
              <a:rPr lang="it-IT" sz="2400" dirty="0"/>
              <a:t>care vor primi acelaşi </a:t>
            </a:r>
            <a:r>
              <a:rPr lang="it-IT" sz="2400" dirty="0" smtClean="0"/>
              <a:t>mesaj fără </a:t>
            </a:r>
            <a:r>
              <a:rPr lang="it-IT" sz="2400" dirty="0"/>
              <a:t>sa cunoască lista celorlalţi destinatari.</a:t>
            </a:r>
          </a:p>
          <a:p>
            <a:pPr indent="354013"/>
            <a:r>
              <a:rPr lang="vi-VN" sz="2400" dirty="0"/>
              <a:t>- </a:t>
            </a:r>
            <a:r>
              <a:rPr lang="vi-VN" sz="2400" b="1" dirty="0">
                <a:solidFill>
                  <a:schemeClr val="bg2">
                    <a:lumMod val="60000"/>
                    <a:lumOff val="40000"/>
                  </a:schemeClr>
                </a:solidFill>
              </a:rPr>
              <a:t>corpul</a:t>
            </a:r>
            <a:r>
              <a:rPr lang="vi-VN" sz="2400" b="1" dirty="0"/>
              <a:t> (</a:t>
            </a:r>
            <a:r>
              <a:rPr lang="vi-VN" sz="2400" b="1" i="1" dirty="0"/>
              <a:t>body) </a:t>
            </a:r>
            <a:r>
              <a:rPr lang="vi-VN" sz="2400" dirty="0"/>
              <a:t>– mesajul propriu-zis căruia i </a:t>
            </a:r>
            <a:r>
              <a:rPr lang="vi-VN" sz="2400" dirty="0" smtClean="0"/>
              <a:t>se</a:t>
            </a:r>
            <a:r>
              <a:rPr lang="en-US" sz="2400" dirty="0" smtClean="0"/>
              <a:t> </a:t>
            </a:r>
            <a:r>
              <a:rPr lang="it-IT" sz="2400" dirty="0" smtClean="0"/>
              <a:t>poate </a:t>
            </a:r>
            <a:r>
              <a:rPr lang="it-IT" sz="2400" dirty="0"/>
              <a:t>ataşa un fişier prin operaţia </a:t>
            </a:r>
            <a:r>
              <a:rPr lang="it-IT" sz="2400" b="1" dirty="0"/>
              <a:t>file attachment.</a:t>
            </a:r>
          </a:p>
          <a:p>
            <a:pPr indent="354013"/>
            <a:r>
              <a:rPr lang="vi-VN" sz="2400" dirty="0"/>
              <a:t>- </a:t>
            </a:r>
            <a:r>
              <a:rPr lang="en-US" sz="2400" b="1" dirty="0">
                <a:solidFill>
                  <a:schemeClr val="bg2">
                    <a:lumMod val="60000"/>
                    <a:lumOff val="40000"/>
                  </a:schemeClr>
                </a:solidFill>
              </a:rPr>
              <a:t>s</a:t>
            </a:r>
            <a:r>
              <a:rPr lang="vi-VN" sz="2400" b="1" dirty="0">
                <a:solidFill>
                  <a:schemeClr val="bg2">
                    <a:lumMod val="60000"/>
                    <a:lumOff val="40000"/>
                  </a:schemeClr>
                </a:solidFill>
              </a:rPr>
              <a:t>emnătura</a:t>
            </a:r>
            <a:r>
              <a:rPr lang="vi-VN" sz="2400" b="1" dirty="0" smtClean="0"/>
              <a:t> </a:t>
            </a:r>
            <a:r>
              <a:rPr lang="vi-VN" sz="2400" b="1" dirty="0"/>
              <a:t>(</a:t>
            </a:r>
            <a:r>
              <a:rPr lang="vi-VN" sz="2400" b="1" i="1" dirty="0"/>
              <a:t>signature) </a:t>
            </a:r>
            <a:r>
              <a:rPr lang="vi-VN" sz="2400" dirty="0"/>
              <a:t>– o secvenţă standard </a:t>
            </a:r>
            <a:r>
              <a:rPr lang="vi-VN" sz="2400" dirty="0" smtClean="0"/>
              <a:t>de</a:t>
            </a:r>
            <a:r>
              <a:rPr lang="en-US" sz="2400" dirty="0" smtClean="0"/>
              <a:t> </a:t>
            </a:r>
            <a:r>
              <a:rPr lang="vi-VN" sz="2400" dirty="0" smtClean="0"/>
              <a:t>informaţii </a:t>
            </a:r>
            <a:r>
              <a:rPr lang="vi-VN" sz="2400" dirty="0"/>
              <a:t>despre autor care se adaugă la </a:t>
            </a:r>
            <a:r>
              <a:rPr lang="vi-VN" sz="2400" dirty="0" smtClean="0"/>
              <a:t>sfârşitul</a:t>
            </a:r>
            <a:r>
              <a:rPr lang="en-US" sz="2400" dirty="0" smtClean="0"/>
              <a:t> </a:t>
            </a:r>
            <a:r>
              <a:rPr lang="ro-RO" sz="2400" dirty="0" smtClean="0"/>
              <a:t>mesajului</a:t>
            </a:r>
            <a:r>
              <a:rPr lang="ro-RO" sz="2400" dirty="0"/>
              <a:t>.</a:t>
            </a:r>
          </a:p>
        </p:txBody>
      </p:sp>
    </p:spTree>
  </p:cSld>
  <p:clrMapOvr>
    <a:masterClrMapping/>
  </p:clrMapOvr>
  <p:transition>
    <p:rand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9" name="Rectangle 3"/>
          <p:cNvSpPr>
            <a:spLocks noGrp="1" noChangeArrowheads="1"/>
          </p:cNvSpPr>
          <p:nvPr>
            <p:ph idx="1"/>
          </p:nvPr>
        </p:nvSpPr>
        <p:spPr>
          <a:xfrm>
            <a:off x="857224" y="1071546"/>
            <a:ext cx="7715304" cy="5000660"/>
          </a:xfrm>
        </p:spPr>
        <p:txBody>
          <a:bodyPr/>
          <a:lstStyle/>
          <a:p>
            <a:pPr algn="ctr">
              <a:buNone/>
            </a:pPr>
            <a:r>
              <a:rPr lang="en-US" sz="4000" b="1" dirty="0" err="1" smtClean="0">
                <a:solidFill>
                  <a:schemeClr val="bg2">
                    <a:lumMod val="60000"/>
                    <a:lumOff val="40000"/>
                  </a:schemeClr>
                </a:solidFill>
                <a:latin typeface="+mn-lt"/>
                <a:ea typeface="+mn-ea"/>
                <a:cs typeface="+mn-cs"/>
              </a:rPr>
              <a:t>Căutarea</a:t>
            </a:r>
            <a:r>
              <a:rPr lang="en-US" sz="4000" b="1" dirty="0" smtClean="0">
                <a:solidFill>
                  <a:schemeClr val="bg2">
                    <a:lumMod val="60000"/>
                    <a:lumOff val="40000"/>
                  </a:schemeClr>
                </a:solidFill>
                <a:latin typeface="+mn-lt"/>
                <a:ea typeface="+mn-ea"/>
                <a:cs typeface="+mn-cs"/>
              </a:rPr>
              <a:t> </a:t>
            </a:r>
            <a:r>
              <a:rPr lang="en-US" sz="4000" b="1" dirty="0" err="1">
                <a:solidFill>
                  <a:schemeClr val="bg2">
                    <a:lumMod val="60000"/>
                    <a:lumOff val="40000"/>
                  </a:schemeClr>
                </a:solidFill>
                <a:latin typeface="+mn-lt"/>
                <a:ea typeface="+mn-ea"/>
                <a:cs typeface="+mn-cs"/>
              </a:rPr>
              <a:t>informaţiilor</a:t>
            </a:r>
            <a:r>
              <a:rPr lang="en-US" sz="4000" dirty="0">
                <a:solidFill>
                  <a:schemeClr val="tx1"/>
                </a:solidFill>
                <a:latin typeface="+mn-lt"/>
                <a:ea typeface="+mn-ea"/>
                <a:cs typeface="+mn-cs"/>
              </a:rPr>
              <a:t>	</a:t>
            </a:r>
            <a:endParaRPr lang="ro-RO" sz="4000" dirty="0">
              <a:solidFill>
                <a:schemeClr val="tx1"/>
              </a:solidFill>
              <a:latin typeface="+mn-lt"/>
              <a:ea typeface="+mn-ea"/>
              <a:cs typeface="+mn-cs"/>
            </a:endParaRPr>
          </a:p>
          <a:p>
            <a:r>
              <a:rPr lang="vi-VN" sz="2400" dirty="0" smtClean="0"/>
              <a:t>Un </a:t>
            </a:r>
            <a:r>
              <a:rPr lang="vi-VN" sz="2400" b="1" dirty="0" smtClean="0"/>
              <a:t>motor de căutare</a:t>
            </a:r>
            <a:r>
              <a:rPr lang="vi-VN" sz="2400" dirty="0" smtClean="0"/>
              <a:t> este un program </a:t>
            </a:r>
            <a:r>
              <a:rPr lang="en-US" sz="2400" dirty="0" smtClean="0"/>
              <a:t>care </a:t>
            </a:r>
            <a:r>
              <a:rPr lang="en-US" sz="2400" dirty="0" err="1" smtClean="0"/>
              <a:t>permite</a:t>
            </a:r>
            <a:r>
              <a:rPr lang="en-US" sz="2400" dirty="0" smtClean="0"/>
              <a:t> </a:t>
            </a:r>
            <a:r>
              <a:rPr lang="en-US" sz="2400" dirty="0" err="1" smtClean="0"/>
              <a:t>utilizatorilor</a:t>
            </a:r>
            <a:r>
              <a:rPr lang="en-US" sz="2400" dirty="0" smtClean="0"/>
              <a:t> </a:t>
            </a:r>
            <a:r>
              <a:rPr lang="en-US" sz="2400" dirty="0" err="1" smtClean="0"/>
              <a:t>sa</a:t>
            </a:r>
            <a:r>
              <a:rPr lang="en-US" sz="2400" dirty="0" smtClean="0"/>
              <a:t>  </a:t>
            </a:r>
            <a:r>
              <a:rPr lang="en-US" sz="2400" dirty="0" err="1" smtClean="0"/>
              <a:t>gaseasca</a:t>
            </a:r>
            <a:r>
              <a:rPr lang="en-US" sz="2400" dirty="0" smtClean="0"/>
              <a:t> </a:t>
            </a:r>
            <a:r>
              <a:rPr lang="en-US" sz="2400" dirty="0" err="1" smtClean="0"/>
              <a:t>informatii</a:t>
            </a:r>
            <a:r>
              <a:rPr lang="en-US" sz="2400" dirty="0" smtClean="0"/>
              <a:t> </a:t>
            </a:r>
            <a:r>
              <a:rPr lang="en-US" sz="2400" dirty="0" err="1" smtClean="0"/>
              <a:t>pe</a:t>
            </a:r>
            <a:r>
              <a:rPr lang="en-US" sz="2400" dirty="0" smtClean="0"/>
              <a:t> Internet.</a:t>
            </a:r>
            <a:endParaRPr lang="en-US" sz="2400" dirty="0" smtClean="0"/>
          </a:p>
          <a:p>
            <a:pPr marL="0" indent="354013">
              <a:buNone/>
            </a:pPr>
            <a:r>
              <a:rPr lang="it-IT" sz="2400" dirty="0" smtClean="0"/>
              <a:t>Cele mai utilizate motoare de căutare sunt:</a:t>
            </a:r>
          </a:p>
          <a:p>
            <a:pPr marL="400050" lvl="1" indent="354013"/>
            <a:r>
              <a:rPr lang="it-IT" sz="1800" b="1" i="1" dirty="0" smtClean="0">
                <a:solidFill>
                  <a:schemeClr val="bg2">
                    <a:lumMod val="60000"/>
                    <a:lumOff val="40000"/>
                  </a:schemeClr>
                </a:solidFill>
              </a:rPr>
              <a:t>Google</a:t>
            </a:r>
          </a:p>
          <a:p>
            <a:pPr marL="400050" lvl="1" indent="354013"/>
            <a:r>
              <a:rPr lang="en-US" sz="1800" b="1" dirty="0" smtClean="0">
                <a:solidFill>
                  <a:schemeClr val="bg2">
                    <a:lumMod val="60000"/>
                    <a:lumOff val="40000"/>
                  </a:schemeClr>
                </a:solidFill>
              </a:rPr>
              <a:t>Yahoo!</a:t>
            </a:r>
            <a:endParaRPr lang="it-IT" sz="1800" b="1" dirty="0" smtClean="0">
              <a:solidFill>
                <a:schemeClr val="bg2">
                  <a:lumMod val="60000"/>
                  <a:lumOff val="40000"/>
                </a:schemeClr>
              </a:solidFill>
              <a:effectLst>
                <a:outerShdw blurRad="38100" dist="38100" dir="2700000" algn="tl">
                  <a:srgbClr val="000000">
                    <a:alpha val="43137"/>
                  </a:srgbClr>
                </a:outerShdw>
              </a:effectLst>
            </a:endParaRPr>
          </a:p>
          <a:p>
            <a:pPr marL="400050" lvl="1" indent="354013"/>
            <a:r>
              <a:rPr lang="en-US" sz="1800" b="1" dirty="0" smtClean="0">
                <a:solidFill>
                  <a:schemeClr val="bg2">
                    <a:lumMod val="60000"/>
                    <a:lumOff val="40000"/>
                  </a:schemeClr>
                </a:solidFill>
              </a:rPr>
              <a:t>Microsoft Bing </a:t>
            </a:r>
          </a:p>
          <a:p>
            <a:pPr marL="400050" lvl="1" indent="354013"/>
            <a:r>
              <a:rPr lang="en-US" sz="1800" b="1" dirty="0" smtClean="0">
                <a:solidFill>
                  <a:schemeClr val="bg2">
                    <a:lumMod val="60000"/>
                    <a:lumOff val="40000"/>
                  </a:schemeClr>
                </a:solidFill>
              </a:rPr>
              <a:t>MSN </a:t>
            </a:r>
            <a:r>
              <a:rPr lang="en-US" sz="1800" b="1" dirty="0" smtClean="0">
                <a:solidFill>
                  <a:schemeClr val="bg2">
                    <a:lumMod val="60000"/>
                    <a:lumOff val="40000"/>
                  </a:schemeClr>
                </a:solidFill>
              </a:rPr>
              <a:t>Search</a:t>
            </a:r>
          </a:p>
          <a:p>
            <a:pPr marL="0" indent="354013"/>
            <a:r>
              <a:rPr lang="en-US" sz="2400" dirty="0" err="1" smtClean="0"/>
              <a:t>Motoarele</a:t>
            </a:r>
            <a:r>
              <a:rPr lang="en-US" sz="2400" dirty="0" smtClean="0"/>
              <a:t> de </a:t>
            </a:r>
            <a:r>
              <a:rPr lang="en-US" sz="2400" dirty="0" err="1" smtClean="0"/>
              <a:t>cautare</a:t>
            </a:r>
            <a:r>
              <a:rPr lang="en-US" sz="2400" dirty="0" smtClean="0"/>
              <a:t> </a:t>
            </a:r>
            <a:r>
              <a:rPr lang="en-US" sz="2400" dirty="0" err="1" smtClean="0"/>
              <a:t>folosesc</a:t>
            </a:r>
            <a:r>
              <a:rPr lang="en-US" sz="2400" dirty="0" smtClean="0"/>
              <a:t> </a:t>
            </a:r>
            <a:r>
              <a:rPr lang="en-US" sz="2400" b="1" u="sng" dirty="0" err="1" smtClean="0">
                <a:solidFill>
                  <a:schemeClr val="bg2">
                    <a:lumMod val="60000"/>
                    <a:lumOff val="40000"/>
                  </a:schemeClr>
                </a:solidFill>
              </a:rPr>
              <a:t>cuvinte</a:t>
            </a:r>
            <a:r>
              <a:rPr lang="en-US" sz="2400" b="1" u="sng" dirty="0" smtClean="0">
                <a:solidFill>
                  <a:schemeClr val="bg2">
                    <a:lumMod val="60000"/>
                    <a:lumOff val="40000"/>
                  </a:schemeClr>
                </a:solidFill>
              </a:rPr>
              <a:t> </a:t>
            </a:r>
            <a:r>
              <a:rPr lang="en-US" sz="2400" b="1" u="sng" dirty="0" err="1" smtClean="0">
                <a:solidFill>
                  <a:schemeClr val="bg2">
                    <a:lumMod val="60000"/>
                    <a:lumOff val="40000"/>
                  </a:schemeClr>
                </a:solidFill>
              </a:rPr>
              <a:t>cheie</a:t>
            </a:r>
            <a:r>
              <a:rPr lang="en-US" sz="2400" b="1" u="sng" dirty="0" smtClean="0">
                <a:solidFill>
                  <a:schemeClr val="bg2">
                    <a:lumMod val="60000"/>
                    <a:lumOff val="40000"/>
                  </a:schemeClr>
                </a:solidFill>
              </a:rPr>
              <a:t> </a:t>
            </a:r>
            <a:r>
              <a:rPr lang="en-US" sz="2400" dirty="0" err="1" smtClean="0"/>
              <a:t>pentru</a:t>
            </a:r>
            <a:r>
              <a:rPr lang="en-US" sz="2400" dirty="0" smtClean="0"/>
              <a:t> a </a:t>
            </a:r>
            <a:r>
              <a:rPr lang="en-US" sz="2400" dirty="0" err="1" smtClean="0"/>
              <a:t>identifica</a:t>
            </a:r>
            <a:r>
              <a:rPr lang="en-US" sz="2400" dirty="0" smtClean="0"/>
              <a:t> </a:t>
            </a:r>
            <a:r>
              <a:rPr lang="en-US" sz="2400" dirty="0" err="1" smtClean="0"/>
              <a:t>paginile</a:t>
            </a:r>
            <a:r>
              <a:rPr lang="en-US" sz="2400" dirty="0" smtClean="0"/>
              <a:t> cu </a:t>
            </a:r>
            <a:r>
              <a:rPr lang="en-US" sz="2400" dirty="0" err="1" smtClean="0"/>
              <a:t>informatiile</a:t>
            </a:r>
            <a:r>
              <a:rPr lang="en-US" sz="2400" dirty="0" smtClean="0"/>
              <a:t> </a:t>
            </a:r>
            <a:r>
              <a:rPr lang="en-US" sz="2400" dirty="0" err="1" smtClean="0"/>
              <a:t>dorite</a:t>
            </a:r>
            <a:r>
              <a:rPr lang="en-US" sz="2400" dirty="0" smtClean="0"/>
              <a:t> de </a:t>
            </a:r>
            <a:r>
              <a:rPr lang="en-US" sz="2400" dirty="0" err="1" smtClean="0"/>
              <a:t>utilizatori</a:t>
            </a:r>
            <a:endParaRPr lang="ro-RO" sz="2400" dirty="0"/>
          </a:p>
        </p:txBody>
      </p:sp>
    </p:spTree>
  </p:cSld>
  <p:clrMapOvr>
    <a:overrideClrMapping bg1="lt1" tx1="dk1" bg2="lt2" tx2="dk2" accent1="accent1" accent2="accent2" accent3="accent3" accent4="accent4" accent5="accent5" accent6="accent6" hlink="hlink" folHlink="folHlink"/>
  </p:clrMapOvr>
  <p:transition>
    <p:rand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683568" y="26506"/>
            <a:ext cx="8229600" cy="1371600"/>
          </a:xfrm>
        </p:spPr>
        <p:txBody>
          <a:bodyPr/>
          <a:lstStyle/>
          <a:p>
            <a:r>
              <a:rPr lang="en-US" dirty="0" err="1" smtClean="0">
                <a:solidFill>
                  <a:schemeClr val="bg2">
                    <a:lumMod val="60000"/>
                    <a:lumOff val="40000"/>
                  </a:schemeClr>
                </a:solidFill>
              </a:rPr>
              <a:t>Tehnici</a:t>
            </a:r>
            <a:r>
              <a:rPr lang="en-US" dirty="0" smtClean="0">
                <a:solidFill>
                  <a:schemeClr val="bg2">
                    <a:lumMod val="60000"/>
                    <a:lumOff val="40000"/>
                  </a:schemeClr>
                </a:solidFill>
              </a:rPr>
              <a:t> de c</a:t>
            </a:r>
            <a:r>
              <a:rPr lang="ro-RO" dirty="0" err="1" smtClean="0">
                <a:solidFill>
                  <a:schemeClr val="bg2">
                    <a:lumMod val="60000"/>
                    <a:lumOff val="40000"/>
                  </a:schemeClr>
                </a:solidFill>
              </a:rPr>
              <a:t>ăutare</a:t>
            </a:r>
            <a:r>
              <a:rPr lang="ro-RO" dirty="0" smtClean="0">
                <a:solidFill>
                  <a:schemeClr val="bg2">
                    <a:lumMod val="60000"/>
                    <a:lumOff val="40000"/>
                  </a:schemeClr>
                </a:solidFill>
              </a:rPr>
              <a:t> exactă</a:t>
            </a:r>
            <a:endParaRPr lang="ro-RO" dirty="0">
              <a:solidFill>
                <a:schemeClr val="bg2">
                  <a:lumMod val="60000"/>
                  <a:lumOff val="40000"/>
                </a:schemeClr>
              </a:solidFill>
            </a:endParaRPr>
          </a:p>
        </p:txBody>
      </p:sp>
      <p:sp>
        <p:nvSpPr>
          <p:cNvPr id="3" name="Substituent conținut 2"/>
          <p:cNvSpPr>
            <a:spLocks noGrp="1"/>
          </p:cNvSpPr>
          <p:nvPr>
            <p:ph idx="1"/>
          </p:nvPr>
        </p:nvSpPr>
        <p:spPr>
          <a:xfrm>
            <a:off x="467544" y="1124744"/>
            <a:ext cx="8229600" cy="5256584"/>
          </a:xfrm>
        </p:spPr>
        <p:txBody>
          <a:bodyPr/>
          <a:lstStyle/>
          <a:p>
            <a:r>
              <a:rPr lang="ro-RO" sz="2800" dirty="0" smtClean="0"/>
              <a:t>Cuvinte cheie intre ghilimele =</a:t>
            </a:r>
            <a:r>
              <a:rPr lang="en-US" sz="2800" dirty="0" smtClean="0"/>
              <a:t>&gt; </a:t>
            </a:r>
            <a:r>
              <a:rPr lang="en-US" sz="2800" dirty="0" err="1" smtClean="0"/>
              <a:t>paginile</a:t>
            </a:r>
            <a:r>
              <a:rPr lang="en-US" sz="2800" dirty="0" smtClean="0"/>
              <a:t> care </a:t>
            </a:r>
            <a:r>
              <a:rPr lang="en-US" sz="2800" dirty="0" err="1" smtClean="0"/>
              <a:t>contin</a:t>
            </a:r>
            <a:r>
              <a:rPr lang="en-US" sz="2800" dirty="0" smtClean="0"/>
              <a:t> </a:t>
            </a:r>
            <a:r>
              <a:rPr lang="en-US" sz="2800" dirty="0" err="1" smtClean="0"/>
              <a:t>cuvintele</a:t>
            </a:r>
            <a:r>
              <a:rPr lang="en-US" sz="2800" dirty="0" smtClean="0"/>
              <a:t> in </a:t>
            </a:r>
            <a:r>
              <a:rPr lang="en-US" sz="2800" dirty="0" err="1" smtClean="0"/>
              <a:t>ordinea</a:t>
            </a:r>
            <a:r>
              <a:rPr lang="en-US" sz="2800" dirty="0" smtClean="0"/>
              <a:t> </a:t>
            </a:r>
            <a:r>
              <a:rPr lang="en-US" sz="2800" dirty="0" err="1" smtClean="0"/>
              <a:t>specificata</a:t>
            </a:r>
            <a:r>
              <a:rPr lang="en-US" sz="2800" dirty="0" smtClean="0"/>
              <a:t> </a:t>
            </a:r>
          </a:p>
          <a:p>
            <a:pPr lvl="1"/>
            <a:r>
              <a:rPr lang="en-US" sz="2400" dirty="0" smtClean="0"/>
              <a:t>*ex. </a:t>
            </a:r>
            <a:r>
              <a:rPr lang="en-US" sz="2400" dirty="0" smtClean="0">
                <a:solidFill>
                  <a:srgbClr val="FF0000"/>
                </a:solidFill>
              </a:rPr>
              <a:t>“calculator </a:t>
            </a:r>
            <a:r>
              <a:rPr lang="en-US" sz="2400" dirty="0" err="1" smtClean="0">
                <a:solidFill>
                  <a:srgbClr val="FF0000"/>
                </a:solidFill>
              </a:rPr>
              <a:t>portabil</a:t>
            </a:r>
            <a:r>
              <a:rPr lang="en-US" sz="2400" dirty="0" smtClean="0">
                <a:solidFill>
                  <a:srgbClr val="FF0000"/>
                </a:solidFill>
              </a:rPr>
              <a:t>”</a:t>
            </a:r>
          </a:p>
          <a:p>
            <a:r>
              <a:rPr lang="en-US" sz="2800" dirty="0" err="1" smtClean="0"/>
              <a:t>Simbolul</a:t>
            </a:r>
            <a:r>
              <a:rPr lang="en-US" sz="2800" dirty="0" smtClean="0"/>
              <a:t> “+” </a:t>
            </a:r>
            <a:r>
              <a:rPr lang="en-US" sz="2800" dirty="0" err="1" smtClean="0"/>
              <a:t>sau</a:t>
            </a:r>
            <a:r>
              <a:rPr lang="en-US" sz="2800" dirty="0" smtClean="0"/>
              <a:t> </a:t>
            </a:r>
            <a:r>
              <a:rPr lang="en-US" sz="2800" dirty="0" err="1" smtClean="0"/>
              <a:t>operatorul</a:t>
            </a:r>
            <a:r>
              <a:rPr lang="en-US" sz="2800" dirty="0" smtClean="0"/>
              <a:t> “and”</a:t>
            </a:r>
            <a:r>
              <a:rPr lang="en-US" sz="2800" dirty="0"/>
              <a:t> </a:t>
            </a:r>
            <a:r>
              <a:rPr lang="en-US" sz="2800" dirty="0" smtClean="0"/>
              <a:t>=&gt; </a:t>
            </a:r>
            <a:r>
              <a:rPr lang="en-US" sz="2800" dirty="0" err="1"/>
              <a:t>paginile</a:t>
            </a:r>
            <a:r>
              <a:rPr lang="en-US" sz="2800" dirty="0"/>
              <a:t> care </a:t>
            </a:r>
            <a:r>
              <a:rPr lang="en-US" sz="2800" dirty="0" err="1" smtClean="0"/>
              <a:t>contin</a:t>
            </a:r>
            <a:r>
              <a:rPr lang="en-US" sz="2800" dirty="0" smtClean="0"/>
              <a:t> </a:t>
            </a:r>
            <a:r>
              <a:rPr lang="en-US" sz="2800" dirty="0" err="1" smtClean="0"/>
              <a:t>toate</a:t>
            </a:r>
            <a:r>
              <a:rPr lang="en-US" sz="2800" dirty="0" smtClean="0"/>
              <a:t> </a:t>
            </a:r>
            <a:r>
              <a:rPr lang="en-US" sz="2800" dirty="0" err="1" smtClean="0"/>
              <a:t>cuvintele</a:t>
            </a:r>
            <a:r>
              <a:rPr lang="en-US" sz="2800" dirty="0" smtClean="0"/>
              <a:t> </a:t>
            </a:r>
          </a:p>
          <a:p>
            <a:pPr lvl="1"/>
            <a:r>
              <a:rPr lang="en-US" sz="2400" dirty="0"/>
              <a:t>*ex </a:t>
            </a:r>
            <a:r>
              <a:rPr lang="en-US" sz="2400" dirty="0" smtClean="0">
                <a:solidFill>
                  <a:srgbClr val="FF0000"/>
                </a:solidFill>
              </a:rPr>
              <a:t>calculator +</a:t>
            </a:r>
            <a:r>
              <a:rPr lang="en-US" sz="2400" dirty="0" err="1" smtClean="0">
                <a:solidFill>
                  <a:srgbClr val="FF0000"/>
                </a:solidFill>
              </a:rPr>
              <a:t>portabil</a:t>
            </a:r>
            <a:endParaRPr lang="en-US" sz="2400" dirty="0">
              <a:solidFill>
                <a:srgbClr val="FF0000"/>
              </a:solidFill>
            </a:endParaRPr>
          </a:p>
          <a:p>
            <a:r>
              <a:rPr lang="en-US" sz="2800" dirty="0" smtClean="0"/>
              <a:t> </a:t>
            </a:r>
            <a:r>
              <a:rPr lang="en-US" sz="2800" dirty="0" err="1"/>
              <a:t>Simbolul</a:t>
            </a:r>
            <a:r>
              <a:rPr lang="en-US" sz="2800" dirty="0"/>
              <a:t> </a:t>
            </a:r>
            <a:r>
              <a:rPr lang="en-US" sz="2800" dirty="0" smtClean="0"/>
              <a:t>“-” </a:t>
            </a:r>
            <a:r>
              <a:rPr lang="en-US" sz="2800" dirty="0" err="1"/>
              <a:t>sau</a:t>
            </a:r>
            <a:r>
              <a:rPr lang="en-US" sz="2800" dirty="0"/>
              <a:t> </a:t>
            </a:r>
            <a:r>
              <a:rPr lang="en-US" sz="2800" dirty="0" err="1"/>
              <a:t>operatorul</a:t>
            </a:r>
            <a:r>
              <a:rPr lang="en-US" sz="2800" dirty="0"/>
              <a:t> </a:t>
            </a:r>
            <a:r>
              <a:rPr lang="en-US" sz="2800" dirty="0" smtClean="0"/>
              <a:t>“not” =&gt;</a:t>
            </a:r>
            <a:r>
              <a:rPr lang="en-US" sz="2800" dirty="0" err="1" smtClean="0"/>
              <a:t>paginile</a:t>
            </a:r>
            <a:r>
              <a:rPr lang="en-US" sz="2800" dirty="0" smtClean="0"/>
              <a:t> care </a:t>
            </a:r>
            <a:r>
              <a:rPr lang="en-US" sz="2800" dirty="0" err="1" smtClean="0"/>
              <a:t>contin</a:t>
            </a:r>
            <a:r>
              <a:rPr lang="en-US" sz="2800" dirty="0" smtClean="0"/>
              <a:t> </a:t>
            </a:r>
            <a:r>
              <a:rPr lang="en-US" sz="2800" dirty="0" err="1" smtClean="0"/>
              <a:t>primele</a:t>
            </a:r>
            <a:r>
              <a:rPr lang="en-US" sz="2800" dirty="0" smtClean="0"/>
              <a:t> </a:t>
            </a:r>
            <a:r>
              <a:rPr lang="en-US" sz="2800" dirty="0" err="1" smtClean="0"/>
              <a:t>cuinte</a:t>
            </a:r>
            <a:r>
              <a:rPr lang="en-US" sz="2800" dirty="0" smtClean="0"/>
              <a:t> </a:t>
            </a:r>
            <a:r>
              <a:rPr lang="en-US" sz="2800" b="1" dirty="0" smtClean="0">
                <a:effectLst>
                  <a:outerShdw blurRad="38100" dist="38100" dir="2700000" algn="tl">
                    <a:srgbClr val="000000">
                      <a:alpha val="43137"/>
                    </a:srgbClr>
                  </a:outerShdw>
                </a:effectLst>
              </a:rPr>
              <a:t>f</a:t>
            </a:r>
            <a:r>
              <a:rPr lang="ro-RO" sz="2800" b="1" dirty="0" err="1" smtClean="0">
                <a:effectLst>
                  <a:outerShdw blurRad="38100" dist="38100" dir="2700000" algn="tl">
                    <a:srgbClr val="000000">
                      <a:alpha val="43137"/>
                    </a:srgbClr>
                  </a:outerShdw>
                </a:effectLst>
              </a:rPr>
              <a:t>ără</a:t>
            </a:r>
            <a:r>
              <a:rPr lang="ro-RO" sz="2800" b="1" dirty="0" smtClean="0">
                <a:effectLst>
                  <a:outerShdw blurRad="38100" dist="38100" dir="2700000" algn="tl">
                    <a:srgbClr val="000000">
                      <a:alpha val="43137"/>
                    </a:srgbClr>
                  </a:outerShdw>
                </a:effectLst>
              </a:rPr>
              <a:t> </a:t>
            </a:r>
            <a:r>
              <a:rPr lang="en-US" sz="2800" dirty="0" err="1" smtClean="0"/>
              <a:t>cele</a:t>
            </a:r>
            <a:r>
              <a:rPr lang="en-US" sz="2800" dirty="0" smtClean="0"/>
              <a:t> </a:t>
            </a:r>
            <a:r>
              <a:rPr lang="en-US" sz="2800" dirty="0" err="1" smtClean="0"/>
              <a:t>dupa</a:t>
            </a:r>
            <a:r>
              <a:rPr lang="en-US" sz="2800" dirty="0" smtClean="0"/>
              <a:t> </a:t>
            </a:r>
            <a:r>
              <a:rPr lang="en-US" sz="2800" dirty="0" smtClean="0">
                <a:solidFill>
                  <a:srgbClr val="FF0000"/>
                </a:solidFill>
              </a:rPr>
              <a:t>–</a:t>
            </a:r>
            <a:r>
              <a:rPr lang="en-US" sz="2800" dirty="0" smtClean="0"/>
              <a:t> </a:t>
            </a:r>
            <a:r>
              <a:rPr lang="en-US" sz="2800" dirty="0" err="1" smtClean="0"/>
              <a:t>sau</a:t>
            </a:r>
            <a:r>
              <a:rPr lang="en-US" sz="2800" dirty="0" smtClean="0"/>
              <a:t> </a:t>
            </a:r>
            <a:r>
              <a:rPr lang="en-US" sz="2800" dirty="0" smtClean="0">
                <a:solidFill>
                  <a:srgbClr val="FF0000"/>
                </a:solidFill>
              </a:rPr>
              <a:t>not   </a:t>
            </a:r>
          </a:p>
          <a:p>
            <a:pPr lvl="1"/>
            <a:r>
              <a:rPr lang="en-US" sz="2400" dirty="0" smtClean="0"/>
              <a:t>*</a:t>
            </a:r>
            <a:r>
              <a:rPr lang="en-US" sz="2400" dirty="0"/>
              <a:t>ex </a:t>
            </a:r>
            <a:r>
              <a:rPr lang="en-US" sz="2400" dirty="0">
                <a:solidFill>
                  <a:srgbClr val="FF0000"/>
                </a:solidFill>
              </a:rPr>
              <a:t>calculator </a:t>
            </a:r>
            <a:r>
              <a:rPr lang="en-US" sz="2400" dirty="0" smtClean="0">
                <a:solidFill>
                  <a:srgbClr val="FF0000"/>
                </a:solidFill>
              </a:rPr>
              <a:t>–</a:t>
            </a:r>
            <a:r>
              <a:rPr lang="en-US" sz="2400" dirty="0" err="1" smtClean="0">
                <a:solidFill>
                  <a:srgbClr val="FF0000"/>
                </a:solidFill>
              </a:rPr>
              <a:t>portabil</a:t>
            </a:r>
            <a:endParaRPr lang="en-US" sz="2400" dirty="0" smtClean="0">
              <a:solidFill>
                <a:srgbClr val="FF0000"/>
              </a:solidFill>
            </a:endParaRPr>
          </a:p>
          <a:p>
            <a:r>
              <a:rPr lang="en-US" sz="2800" dirty="0" err="1" smtClean="0"/>
              <a:t>Operatorul</a:t>
            </a:r>
            <a:r>
              <a:rPr lang="en-US" sz="2800" dirty="0" smtClean="0"/>
              <a:t> “or” </a:t>
            </a:r>
            <a:r>
              <a:rPr lang="en-US" sz="2800" dirty="0" err="1" smtClean="0"/>
              <a:t>pt</a:t>
            </a:r>
            <a:r>
              <a:rPr lang="en-US" sz="2800" dirty="0" smtClean="0"/>
              <a:t> a </a:t>
            </a:r>
            <a:r>
              <a:rPr lang="en-US" sz="2800" dirty="0" err="1" smtClean="0"/>
              <a:t>gasi</a:t>
            </a:r>
            <a:r>
              <a:rPr lang="en-US" sz="2800" dirty="0" smtClean="0"/>
              <a:t> </a:t>
            </a:r>
            <a:r>
              <a:rPr lang="en-US" sz="2800" dirty="0" err="1" smtClean="0"/>
              <a:t>oricare</a:t>
            </a:r>
            <a:r>
              <a:rPr lang="en-US" sz="2800" dirty="0" smtClean="0"/>
              <a:t> din </a:t>
            </a:r>
            <a:r>
              <a:rPr lang="en-US" sz="2800" dirty="0" err="1" smtClean="0"/>
              <a:t>cuvintele</a:t>
            </a:r>
            <a:r>
              <a:rPr lang="en-US" sz="2800" dirty="0" smtClean="0"/>
              <a:t> </a:t>
            </a:r>
            <a:r>
              <a:rPr lang="en-US" sz="2800" dirty="0" err="1" smtClean="0"/>
              <a:t>cheie</a:t>
            </a:r>
            <a:endParaRPr lang="en-US" sz="2800" dirty="0" smtClean="0"/>
          </a:p>
          <a:p>
            <a:pPr lvl="1"/>
            <a:r>
              <a:rPr lang="en-US" sz="2400" dirty="0" smtClean="0"/>
              <a:t>*ex </a:t>
            </a:r>
            <a:r>
              <a:rPr lang="en-US" sz="2400" dirty="0" smtClean="0">
                <a:solidFill>
                  <a:srgbClr val="FF0000"/>
                </a:solidFill>
              </a:rPr>
              <a:t>calculator or </a:t>
            </a:r>
            <a:r>
              <a:rPr lang="en-US" sz="2400" dirty="0" err="1" smtClean="0">
                <a:solidFill>
                  <a:srgbClr val="FF0000"/>
                </a:solidFill>
              </a:rPr>
              <a:t>portabil</a:t>
            </a:r>
            <a:endParaRPr lang="en-US" sz="2400" dirty="0" smtClean="0">
              <a:solidFill>
                <a:srgbClr val="FF0000"/>
              </a:solidFill>
            </a:endParaRPr>
          </a:p>
          <a:p>
            <a:endParaRPr lang="en-US" sz="2800" dirty="0"/>
          </a:p>
          <a:p>
            <a:endParaRPr lang="ro-RO" sz="2800" dirty="0"/>
          </a:p>
        </p:txBody>
      </p:sp>
    </p:spTree>
    <p:extLst>
      <p:ext uri="{BB962C8B-B14F-4D97-AF65-F5344CB8AC3E}">
        <p14:creationId xmlns:p14="http://schemas.microsoft.com/office/powerpoint/2010/main" val="3975646528"/>
      </p:ext>
    </p:extLst>
  </p:cSld>
  <p:clrMapOvr>
    <a:masterClrMapping/>
  </p:clrMapOvr>
  <p:transition>
    <p:rand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457200" y="457200"/>
            <a:ext cx="8229600" cy="811560"/>
          </a:xfrm>
        </p:spPr>
        <p:txBody>
          <a:bodyPr/>
          <a:lstStyle/>
          <a:p>
            <a:r>
              <a:rPr lang="en-US" b="1" dirty="0" err="1" smtClean="0">
                <a:solidFill>
                  <a:srgbClr val="0070C0"/>
                </a:solidFill>
              </a:rPr>
              <a:t>Măsuri</a:t>
            </a:r>
            <a:r>
              <a:rPr lang="en-US" b="1" dirty="0" smtClean="0">
                <a:solidFill>
                  <a:srgbClr val="0070C0"/>
                </a:solidFill>
              </a:rPr>
              <a:t> </a:t>
            </a:r>
            <a:r>
              <a:rPr lang="en-US" b="1" dirty="0">
                <a:solidFill>
                  <a:srgbClr val="0070C0"/>
                </a:solidFill>
              </a:rPr>
              <a:t>de </a:t>
            </a:r>
            <a:r>
              <a:rPr lang="en-US" b="1" dirty="0" err="1" smtClean="0">
                <a:solidFill>
                  <a:srgbClr val="0070C0"/>
                </a:solidFill>
              </a:rPr>
              <a:t>securitate</a:t>
            </a:r>
            <a:endParaRPr lang="ro-RO" dirty="0"/>
          </a:p>
        </p:txBody>
      </p:sp>
      <p:sp>
        <p:nvSpPr>
          <p:cNvPr id="3" name="Substituent conținut 2"/>
          <p:cNvSpPr>
            <a:spLocks noGrp="1"/>
          </p:cNvSpPr>
          <p:nvPr>
            <p:ph idx="1"/>
          </p:nvPr>
        </p:nvSpPr>
        <p:spPr>
          <a:xfrm>
            <a:off x="323528" y="1288122"/>
            <a:ext cx="8229600" cy="5237221"/>
          </a:xfrm>
        </p:spPr>
        <p:txBody>
          <a:bodyPr/>
          <a:lstStyle/>
          <a:p>
            <a:pPr algn="just"/>
            <a:r>
              <a:rPr lang="en-US" sz="2800" b="1" dirty="0" smtClean="0">
                <a:solidFill>
                  <a:srgbClr val="FF0000"/>
                </a:solidFill>
              </a:rPr>
              <a:t>Malware</a:t>
            </a:r>
            <a:r>
              <a:rPr lang="en-US" sz="2800" dirty="0" smtClean="0"/>
              <a:t> =</a:t>
            </a:r>
            <a:r>
              <a:rPr lang="ro-RO" sz="2800" b="1" dirty="0"/>
              <a:t> Software-</a:t>
            </a:r>
            <a:r>
              <a:rPr lang="ro-RO" sz="2800" b="1" dirty="0" err="1"/>
              <a:t>ul</a:t>
            </a:r>
            <a:r>
              <a:rPr lang="ro-RO" sz="2800" b="1" dirty="0"/>
              <a:t> rău </a:t>
            </a:r>
            <a:r>
              <a:rPr lang="ro-RO" sz="2800" b="1" dirty="0" smtClean="0"/>
              <a:t>intenționat</a:t>
            </a:r>
            <a:r>
              <a:rPr lang="en-US" sz="2800" b="1" dirty="0" smtClean="0"/>
              <a:t> </a:t>
            </a:r>
            <a:r>
              <a:rPr lang="ro-RO" sz="2800" dirty="0"/>
              <a:t>proiectat intenționat pentru deteriorarea unui computer sau infiltrarea în </a:t>
            </a:r>
            <a:r>
              <a:rPr lang="ro-RO" sz="2800" dirty="0" smtClean="0"/>
              <a:t>el</a:t>
            </a:r>
            <a:r>
              <a:rPr lang="en-US" sz="2800" dirty="0" smtClean="0"/>
              <a:t> : </a:t>
            </a:r>
            <a:r>
              <a:rPr lang="ro-RO" sz="2800" dirty="0"/>
              <a:t>viruși </a:t>
            </a:r>
            <a:r>
              <a:rPr lang="en-US" sz="2800" dirty="0" smtClean="0"/>
              <a:t>,</a:t>
            </a:r>
            <a:r>
              <a:rPr lang="ro-RO" sz="2800" dirty="0" smtClean="0"/>
              <a:t> </a:t>
            </a:r>
            <a:r>
              <a:rPr lang="ro-RO" sz="2800" dirty="0"/>
              <a:t>viermi </a:t>
            </a:r>
            <a:r>
              <a:rPr lang="ro-RO" sz="2800" dirty="0" smtClean="0"/>
              <a:t>informatici</a:t>
            </a:r>
            <a:r>
              <a:rPr lang="en-US" sz="2800" dirty="0" smtClean="0"/>
              <a:t>,</a:t>
            </a:r>
            <a:r>
              <a:rPr lang="ro-RO" sz="2800" u="sng" dirty="0"/>
              <a:t> </a:t>
            </a:r>
            <a:r>
              <a:rPr lang="en-US" sz="2800" dirty="0" smtClean="0"/>
              <a:t>c</a:t>
            </a:r>
            <a:r>
              <a:rPr lang="ro-RO" sz="2800" dirty="0" smtClean="0"/>
              <a:t>ai </a:t>
            </a:r>
            <a:r>
              <a:rPr lang="ro-RO" sz="2800" dirty="0"/>
              <a:t>troieni, </a:t>
            </a:r>
            <a:r>
              <a:rPr lang="ro-RO" sz="2800" i="1" dirty="0" err="1"/>
              <a:t>rootkits</a:t>
            </a:r>
            <a:r>
              <a:rPr lang="ro-RO" sz="2800" dirty="0"/>
              <a:t>, programe spion și „uși secrete</a:t>
            </a:r>
            <a:r>
              <a:rPr lang="ro-RO" sz="2800" dirty="0" smtClean="0"/>
              <a:t>”</a:t>
            </a:r>
            <a:endParaRPr lang="en-US" sz="2800" dirty="0" smtClean="0"/>
          </a:p>
          <a:p>
            <a:pPr algn="just"/>
            <a:r>
              <a:rPr lang="en-US" sz="2800" b="1" dirty="0" smtClean="0">
                <a:solidFill>
                  <a:srgbClr val="00B050"/>
                </a:solidFill>
              </a:rPr>
              <a:t>Antivirus</a:t>
            </a:r>
            <a:r>
              <a:rPr lang="en-US" sz="2800" dirty="0" smtClean="0"/>
              <a:t> </a:t>
            </a:r>
            <a:r>
              <a:rPr lang="ro-RO" sz="2800" dirty="0" smtClean="0"/>
              <a:t>= </a:t>
            </a:r>
            <a:r>
              <a:rPr lang="ro-RO" sz="2800" b="1" dirty="0" smtClean="0"/>
              <a:t>Software </a:t>
            </a:r>
            <a:r>
              <a:rPr lang="ro-RO" sz="2800" dirty="0" smtClean="0"/>
              <a:t>pentru</a:t>
            </a:r>
            <a:r>
              <a:rPr lang="ro-RO" sz="2800" b="1" dirty="0" smtClean="0"/>
              <a:t> </a:t>
            </a:r>
            <a:r>
              <a:rPr lang="ro-RO" sz="2800" dirty="0" smtClean="0"/>
              <a:t>prevenirea </a:t>
            </a:r>
            <a:r>
              <a:rPr lang="ro-RO" sz="2800" dirty="0"/>
              <a:t>și eliminarea </a:t>
            </a:r>
            <a:r>
              <a:rPr lang="ro-RO" sz="2800" dirty="0">
                <a:hlinkClick r:id="rId2" tooltip="Virus informatic"/>
              </a:rPr>
              <a:t>virușilor de computer</a:t>
            </a:r>
            <a:r>
              <a:rPr lang="ro-RO" sz="2800" dirty="0"/>
              <a:t>, </a:t>
            </a:r>
            <a:r>
              <a:rPr lang="ro-RO" sz="2800" dirty="0" smtClean="0"/>
              <a:t>viermilor,</a:t>
            </a:r>
            <a:r>
              <a:rPr lang="ro-RO" sz="2800" dirty="0"/>
              <a:t> </a:t>
            </a:r>
            <a:r>
              <a:rPr lang="ro-RO" sz="2800" dirty="0">
                <a:hlinkClick r:id="rId3" tooltip="Cal troian (informatică)"/>
              </a:rPr>
              <a:t>cailor </a:t>
            </a:r>
            <a:r>
              <a:rPr lang="ro-RO" sz="2800" dirty="0" smtClean="0">
                <a:hlinkClick r:id="rId3" tooltip="Cal troian (informatică)"/>
              </a:rPr>
              <a:t>troieni</a:t>
            </a:r>
            <a:r>
              <a:rPr lang="ro-RO" sz="2800" dirty="0" smtClean="0"/>
              <a:t> și a altor tipuri de malware</a:t>
            </a:r>
          </a:p>
          <a:p>
            <a:pPr algn="just"/>
            <a:r>
              <a:rPr lang="ro-RO" sz="2800" b="1" dirty="0" smtClean="0">
                <a:solidFill>
                  <a:srgbClr val="00B050"/>
                </a:solidFill>
              </a:rPr>
              <a:t>Firewall</a:t>
            </a:r>
            <a:r>
              <a:rPr lang="ro-RO" sz="2800" dirty="0" smtClean="0"/>
              <a:t> = </a:t>
            </a:r>
            <a:r>
              <a:rPr lang="ro-RO" sz="2800" b="1" dirty="0"/>
              <a:t>S</a:t>
            </a:r>
            <a:r>
              <a:rPr lang="ro-RO" sz="2800" b="1" dirty="0" smtClean="0"/>
              <a:t>istem</a:t>
            </a:r>
            <a:r>
              <a:rPr lang="ro-RO" sz="2800" dirty="0" smtClean="0"/>
              <a:t> hardware, software sau mixt care are ca rol prevenirea </a:t>
            </a:r>
            <a:r>
              <a:rPr lang="ro-RO" sz="2800" dirty="0" err="1" smtClean="0"/>
              <a:t>acceslui</a:t>
            </a:r>
            <a:r>
              <a:rPr lang="ro-RO" sz="2800" dirty="0" smtClean="0"/>
              <a:t> neautorizat la </a:t>
            </a:r>
            <a:r>
              <a:rPr lang="ro-RO" sz="2800" dirty="0" err="1" smtClean="0"/>
              <a:t>retea</a:t>
            </a:r>
            <a:endParaRPr lang="ro-RO" sz="2800" dirty="0" smtClean="0"/>
          </a:p>
          <a:p>
            <a:pPr algn="just"/>
            <a:endParaRPr lang="ro-RO" sz="2800" dirty="0"/>
          </a:p>
        </p:txBody>
      </p:sp>
    </p:spTree>
    <p:extLst>
      <p:ext uri="{BB962C8B-B14F-4D97-AF65-F5344CB8AC3E}">
        <p14:creationId xmlns:p14="http://schemas.microsoft.com/office/powerpoint/2010/main" val="662522743"/>
      </p:ext>
    </p:extLst>
  </p:cSld>
  <p:clrMapOvr>
    <a:masterClrMapping/>
  </p:clrMapOvr>
  <p:transition>
    <p:rand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457200" y="457200"/>
            <a:ext cx="8229600" cy="739552"/>
          </a:xfrm>
        </p:spPr>
        <p:txBody>
          <a:bodyPr/>
          <a:lstStyle/>
          <a:p>
            <a:pPr algn="ctr"/>
            <a:r>
              <a:rPr lang="ro-RO" sz="3600" b="1" dirty="0" err="1">
                <a:solidFill>
                  <a:srgbClr val="0070C0"/>
                </a:solidFill>
              </a:rPr>
              <a:t>R</a:t>
            </a:r>
            <a:r>
              <a:rPr lang="en-US" sz="3600" b="1" dirty="0" err="1" smtClean="0">
                <a:solidFill>
                  <a:srgbClr val="0070C0"/>
                </a:solidFill>
              </a:rPr>
              <a:t>egulilor</a:t>
            </a:r>
            <a:r>
              <a:rPr lang="en-US" sz="3600" b="1" dirty="0" smtClean="0">
                <a:solidFill>
                  <a:srgbClr val="0070C0"/>
                </a:solidFill>
              </a:rPr>
              <a:t> </a:t>
            </a:r>
            <a:r>
              <a:rPr lang="en-US" sz="3600" b="1" dirty="0">
                <a:solidFill>
                  <a:srgbClr val="0070C0"/>
                </a:solidFill>
              </a:rPr>
              <a:t>de </a:t>
            </a:r>
            <a:r>
              <a:rPr lang="en-US" sz="3600" b="1" dirty="0" err="1" smtClean="0">
                <a:solidFill>
                  <a:srgbClr val="0070C0"/>
                </a:solidFill>
              </a:rPr>
              <a:t>comportare</a:t>
            </a:r>
            <a:r>
              <a:rPr lang="ro-RO" sz="3600" b="1" dirty="0" smtClean="0">
                <a:solidFill>
                  <a:srgbClr val="0070C0"/>
                </a:solidFill>
              </a:rPr>
              <a:t> in</a:t>
            </a:r>
            <a:r>
              <a:rPr lang="en-US" sz="3600" b="1" dirty="0" smtClean="0">
                <a:solidFill>
                  <a:srgbClr val="0070C0"/>
                </a:solidFill>
              </a:rPr>
              <a:t> </a:t>
            </a:r>
            <a:r>
              <a:rPr lang="en-US" sz="3600" b="1" dirty="0">
                <a:solidFill>
                  <a:srgbClr val="0070C0"/>
                </a:solidFill>
              </a:rPr>
              <a:t>Internet</a:t>
            </a:r>
            <a:endParaRPr lang="ro-RO" sz="3600" dirty="0"/>
          </a:p>
        </p:txBody>
      </p:sp>
      <p:sp>
        <p:nvSpPr>
          <p:cNvPr id="3" name="Substituent conținut 2"/>
          <p:cNvSpPr>
            <a:spLocks noGrp="1"/>
          </p:cNvSpPr>
          <p:nvPr>
            <p:ph idx="1"/>
          </p:nvPr>
        </p:nvSpPr>
        <p:spPr>
          <a:xfrm>
            <a:off x="457200" y="1484784"/>
            <a:ext cx="8686800" cy="5112568"/>
          </a:xfrm>
        </p:spPr>
        <p:txBody>
          <a:bodyPr/>
          <a:lstStyle/>
          <a:p>
            <a:pPr lvl="0"/>
            <a:r>
              <a:rPr lang="ro-RO" dirty="0"/>
              <a:t>Adresarea </a:t>
            </a:r>
            <a:r>
              <a:rPr lang="ro-RO" dirty="0" smtClean="0"/>
              <a:t>politicoasă - </a:t>
            </a:r>
            <a:r>
              <a:rPr lang="ro-RO" b="1" dirty="0" err="1"/>
              <a:t>Neticheta</a:t>
            </a:r>
            <a:endParaRPr lang="ro-RO" dirty="0"/>
          </a:p>
          <a:p>
            <a:pPr lvl="1"/>
            <a:r>
              <a:rPr lang="ro-RO" dirty="0"/>
              <a:t> </a:t>
            </a:r>
            <a:r>
              <a:rPr lang="ro-RO" dirty="0" smtClean="0"/>
              <a:t>mesajele </a:t>
            </a:r>
            <a:r>
              <a:rPr lang="ro-RO" dirty="0"/>
              <a:t>să fie </a:t>
            </a:r>
            <a:r>
              <a:rPr lang="ro-RO" dirty="0" smtClean="0"/>
              <a:t>concise </a:t>
            </a:r>
            <a:r>
              <a:rPr lang="ro-RO" dirty="0" err="1" smtClean="0"/>
              <a:t>şi</a:t>
            </a:r>
            <a:r>
              <a:rPr lang="ro-RO" dirty="0" smtClean="0"/>
              <a:t> </a:t>
            </a:r>
            <a:r>
              <a:rPr lang="ro-RO" dirty="0"/>
              <a:t>clare</a:t>
            </a:r>
            <a:r>
              <a:rPr lang="ro-RO" dirty="0" smtClean="0"/>
              <a:t>;</a:t>
            </a:r>
          </a:p>
          <a:p>
            <a:pPr lvl="1"/>
            <a:r>
              <a:rPr lang="it-IT" dirty="0" smtClean="0"/>
              <a:t>evitati </a:t>
            </a:r>
            <a:r>
              <a:rPr lang="it-IT" dirty="0"/>
              <a:t>scrierea cu majuscule, care este interpretată ca un ton ridicat, agresiv şi </a:t>
            </a:r>
            <a:r>
              <a:rPr lang="it-IT" dirty="0" smtClean="0"/>
              <a:t>certaret</a:t>
            </a:r>
            <a:endParaRPr lang="ro-RO" dirty="0" smtClean="0"/>
          </a:p>
          <a:p>
            <a:pPr lvl="1"/>
            <a:r>
              <a:rPr lang="fr-FR" dirty="0" err="1"/>
              <a:t>respectati</a:t>
            </a:r>
            <a:r>
              <a:rPr lang="fr-FR" dirty="0"/>
              <a:t> </a:t>
            </a:r>
            <a:r>
              <a:rPr lang="fr-FR" dirty="0" err="1"/>
              <a:t>dreptul</a:t>
            </a:r>
            <a:r>
              <a:rPr lang="fr-FR" dirty="0"/>
              <a:t> de </a:t>
            </a:r>
            <a:r>
              <a:rPr lang="fr-FR" dirty="0" err="1"/>
              <a:t>autor</a:t>
            </a:r>
            <a:r>
              <a:rPr lang="fr-FR" dirty="0"/>
              <a:t>. Nu </a:t>
            </a:r>
            <a:r>
              <a:rPr lang="fr-FR" dirty="0" err="1"/>
              <a:t>toate</a:t>
            </a:r>
            <a:r>
              <a:rPr lang="fr-FR" dirty="0"/>
              <a:t> </a:t>
            </a:r>
            <a:r>
              <a:rPr lang="fr-FR" dirty="0" err="1"/>
              <a:t>informatiile</a:t>
            </a:r>
            <a:r>
              <a:rPr lang="fr-FR" dirty="0"/>
              <a:t> </a:t>
            </a:r>
            <a:r>
              <a:rPr lang="fr-FR" dirty="0" err="1"/>
              <a:t>disponibile</a:t>
            </a:r>
            <a:r>
              <a:rPr lang="fr-FR" dirty="0"/>
              <a:t> </a:t>
            </a:r>
            <a:r>
              <a:rPr lang="fr-FR" dirty="0" err="1"/>
              <a:t>în</a:t>
            </a:r>
            <a:r>
              <a:rPr lang="fr-FR" dirty="0"/>
              <a:t> Internet au un </a:t>
            </a:r>
            <a:r>
              <a:rPr lang="fr-FR" dirty="0" err="1"/>
              <a:t>caracter</a:t>
            </a:r>
            <a:r>
              <a:rPr lang="fr-FR" dirty="0"/>
              <a:t> public</a:t>
            </a:r>
            <a:r>
              <a:rPr lang="fr-FR" dirty="0" smtClean="0"/>
              <a:t>.</a:t>
            </a:r>
            <a:endParaRPr lang="ro-RO" dirty="0" smtClean="0"/>
          </a:p>
          <a:p>
            <a:pPr lvl="1"/>
            <a:r>
              <a:rPr lang="it-IT" dirty="0"/>
              <a:t>ai mare atentie la gramatica.</a:t>
            </a:r>
            <a:endParaRPr lang="ro-RO" dirty="0"/>
          </a:p>
        </p:txBody>
      </p:sp>
    </p:spTree>
    <p:extLst>
      <p:ext uri="{BB962C8B-B14F-4D97-AF65-F5344CB8AC3E}">
        <p14:creationId xmlns:p14="http://schemas.microsoft.com/office/powerpoint/2010/main" val="2555395222"/>
      </p:ext>
    </p:extLst>
  </p:cSld>
  <p:clrMapOvr>
    <a:masterClrMapping/>
  </p:clrMapOvr>
  <p:transition>
    <p:rand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idx="1"/>
          </p:nvPr>
        </p:nvSpPr>
        <p:spPr>
          <a:xfrm>
            <a:off x="428596" y="428604"/>
            <a:ext cx="8143932" cy="5643602"/>
          </a:xfrm>
        </p:spPr>
        <p:txBody>
          <a:bodyPr>
            <a:normAutofit lnSpcReduction="10000"/>
          </a:bodyPr>
          <a:lstStyle/>
          <a:p>
            <a:pPr>
              <a:buNone/>
            </a:pPr>
            <a:r>
              <a:rPr lang="en-US" sz="2800" b="1" smtClean="0">
                <a:solidFill>
                  <a:srgbClr val="FF0000"/>
                </a:solidFill>
                <a:latin typeface="+mn-lt"/>
                <a:ea typeface="+mn-ea"/>
                <a:cs typeface="+mn-cs"/>
              </a:rPr>
              <a:t>Aplicatii</a:t>
            </a:r>
          </a:p>
          <a:p>
            <a:pPr algn="ctr">
              <a:buNone/>
            </a:pPr>
            <a:r>
              <a:rPr lang="en-US" sz="2800" b="1" smtClean="0">
                <a:solidFill>
                  <a:srgbClr val="0070C0"/>
                </a:solidFill>
                <a:latin typeface="+mn-lt"/>
                <a:ea typeface="+mn-ea"/>
                <a:cs typeface="+mn-cs"/>
              </a:rPr>
              <a:t>Aplicarea </a:t>
            </a:r>
            <a:r>
              <a:rPr lang="en-US" sz="2800" b="1">
                <a:solidFill>
                  <a:srgbClr val="0070C0"/>
                </a:solidFill>
                <a:latin typeface="+mn-lt"/>
                <a:ea typeface="+mn-ea"/>
                <a:cs typeface="+mn-cs"/>
              </a:rPr>
              <a:t>modalităţilor de folosire a serviciului de e-mail</a:t>
            </a:r>
            <a:r>
              <a:rPr lang="ro-RO" sz="2800">
                <a:solidFill>
                  <a:schemeClr val="tx1"/>
                </a:solidFill>
                <a:latin typeface="+mn-lt"/>
                <a:ea typeface="+mn-ea"/>
                <a:cs typeface="+mn-cs"/>
              </a:rPr>
              <a:t>	</a:t>
            </a:r>
          </a:p>
          <a:p>
            <a:pPr lvl="0"/>
            <a:r>
              <a:rPr lang="ro-RO" sz="2800">
                <a:solidFill>
                  <a:schemeClr val="tx1"/>
                </a:solidFill>
                <a:latin typeface="+mn-lt"/>
                <a:ea typeface="+mn-ea"/>
                <a:cs typeface="+mn-cs"/>
              </a:rPr>
              <a:t>Programe de poştă: Outlook Express, Netscape, Messenger, Eudora, Pegasus etc.</a:t>
            </a:r>
          </a:p>
          <a:p>
            <a:pPr lvl="0"/>
            <a:r>
              <a:rPr lang="ro-RO" sz="2800">
                <a:solidFill>
                  <a:schemeClr val="tx1"/>
                </a:solidFill>
                <a:latin typeface="+mn-lt"/>
                <a:ea typeface="+mn-ea"/>
                <a:cs typeface="+mn-cs"/>
              </a:rPr>
              <a:t>Citirea, întocmirea, trimiterea, redirecţionarea unui mesaj</a:t>
            </a:r>
          </a:p>
          <a:p>
            <a:pPr lvl="0"/>
            <a:r>
              <a:rPr lang="ro-RO" sz="2800">
                <a:solidFill>
                  <a:schemeClr val="tx1"/>
                </a:solidFill>
                <a:latin typeface="+mn-lt"/>
                <a:ea typeface="+mn-ea"/>
                <a:cs typeface="+mn-cs"/>
              </a:rPr>
              <a:t>Folosirea facilităţii „ataşare fişiere”</a:t>
            </a:r>
          </a:p>
          <a:p>
            <a:pPr lvl="0"/>
            <a:r>
              <a:rPr lang="ro-RO" sz="2800">
                <a:solidFill>
                  <a:schemeClr val="tx1"/>
                </a:solidFill>
                <a:latin typeface="+mn-lt"/>
                <a:ea typeface="+mn-ea"/>
                <a:cs typeface="+mn-cs"/>
              </a:rPr>
              <a:t>Folosirea agendei de adrese</a:t>
            </a:r>
          </a:p>
          <a:p>
            <a:pPr lvl="0"/>
            <a:r>
              <a:rPr lang="ro-RO" sz="2800">
                <a:solidFill>
                  <a:schemeClr val="tx1"/>
                </a:solidFill>
                <a:latin typeface="+mn-lt"/>
                <a:ea typeface="+mn-ea"/>
                <a:cs typeface="+mn-cs"/>
              </a:rPr>
              <a:t>Administrarea e-mail-urilor (directoare, filtre)</a:t>
            </a:r>
          </a:p>
          <a:p>
            <a:r>
              <a:rPr lang="ro-RO" sz="2800">
                <a:solidFill>
                  <a:schemeClr val="tx1"/>
                </a:solidFill>
                <a:latin typeface="+mn-lt"/>
                <a:ea typeface="+mn-ea"/>
                <a:cs typeface="+mn-cs"/>
              </a:rPr>
              <a:t>Căutarea adreselor de e-mail</a:t>
            </a:r>
            <a:endParaRPr lang="ro-RO" sz="2800" b="1">
              <a:solidFill>
                <a:schemeClr val="bg2">
                  <a:lumMod val="60000"/>
                  <a:lumOff val="40000"/>
                </a:schemeClr>
              </a:solidFill>
              <a:effectLst>
                <a:outerShdw blurRad="38100" dist="38100" dir="2700000" algn="tl">
                  <a:srgbClr val="000000">
                    <a:alpha val="43137"/>
                  </a:srgbClr>
                </a:outerShdw>
              </a:effectLst>
            </a:endParaRPr>
          </a:p>
        </p:txBody>
      </p:sp>
    </p:spTree>
  </p:cSld>
  <p:clrMapOvr>
    <a:masterClrMapping/>
  </p:clrMapOvr>
  <p:transition>
    <p:rand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idx="1"/>
          </p:nvPr>
        </p:nvSpPr>
        <p:spPr>
          <a:xfrm>
            <a:off x="428596" y="1071546"/>
            <a:ext cx="8143932" cy="5000660"/>
          </a:xfrm>
        </p:spPr>
        <p:txBody>
          <a:bodyPr/>
          <a:lstStyle/>
          <a:p>
            <a:pPr>
              <a:buNone/>
            </a:pPr>
            <a:r>
              <a:rPr lang="en-US" sz="2800" b="1" dirty="0" err="1" smtClean="0">
                <a:solidFill>
                  <a:srgbClr val="FF0000"/>
                </a:solidFill>
                <a:latin typeface="+mn-lt"/>
                <a:ea typeface="+mn-ea"/>
                <a:cs typeface="+mn-cs"/>
              </a:rPr>
              <a:t>Referate</a:t>
            </a:r>
            <a:endParaRPr lang="en-US" sz="2800" b="1" dirty="0" smtClean="0">
              <a:solidFill>
                <a:srgbClr val="FF0000"/>
              </a:solidFill>
              <a:latin typeface="+mn-lt"/>
              <a:ea typeface="+mn-ea"/>
              <a:cs typeface="+mn-cs"/>
            </a:endParaRPr>
          </a:p>
          <a:p>
            <a:pPr algn="ctr">
              <a:buNone/>
            </a:pPr>
            <a:endParaRPr lang="en-US" sz="2800" b="1" dirty="0" smtClean="0">
              <a:solidFill>
                <a:srgbClr val="FF0000"/>
              </a:solidFill>
              <a:latin typeface="+mn-lt"/>
              <a:ea typeface="+mn-ea"/>
              <a:cs typeface="+mn-cs"/>
            </a:endParaRPr>
          </a:p>
          <a:p>
            <a:pPr algn="ctr">
              <a:buNone/>
            </a:pPr>
            <a:r>
              <a:rPr lang="en-US" sz="2800" b="1" dirty="0" err="1" smtClean="0">
                <a:solidFill>
                  <a:srgbClr val="0070C0"/>
                </a:solidFill>
                <a:latin typeface="+mn-lt"/>
                <a:ea typeface="+mn-ea"/>
                <a:cs typeface="+mn-cs"/>
              </a:rPr>
              <a:t>Descrierea</a:t>
            </a:r>
            <a:r>
              <a:rPr lang="en-US" sz="2800" b="1" dirty="0" smtClean="0">
                <a:solidFill>
                  <a:srgbClr val="0070C0"/>
                </a:solidFill>
                <a:latin typeface="+mn-lt"/>
                <a:ea typeface="+mn-ea"/>
                <a:cs typeface="+mn-cs"/>
              </a:rPr>
              <a:t> </a:t>
            </a:r>
            <a:r>
              <a:rPr lang="en-US" sz="2800" b="1" dirty="0" err="1">
                <a:solidFill>
                  <a:srgbClr val="0070C0"/>
                </a:solidFill>
                <a:latin typeface="+mn-lt"/>
                <a:ea typeface="+mn-ea"/>
                <a:cs typeface="+mn-cs"/>
              </a:rPr>
              <a:t>şi</a:t>
            </a:r>
            <a:r>
              <a:rPr lang="en-US" sz="2800" b="1" dirty="0">
                <a:solidFill>
                  <a:srgbClr val="0070C0"/>
                </a:solidFill>
                <a:latin typeface="+mn-lt"/>
                <a:ea typeface="+mn-ea"/>
                <a:cs typeface="+mn-cs"/>
              </a:rPr>
              <a:t> </a:t>
            </a:r>
            <a:r>
              <a:rPr lang="en-US" sz="2800" b="1" dirty="0" err="1">
                <a:solidFill>
                  <a:srgbClr val="0070C0"/>
                </a:solidFill>
                <a:latin typeface="+mn-lt"/>
                <a:ea typeface="+mn-ea"/>
                <a:cs typeface="+mn-cs"/>
              </a:rPr>
              <a:t>aplicarea</a:t>
            </a:r>
            <a:r>
              <a:rPr lang="en-US" sz="2800" b="1" dirty="0">
                <a:solidFill>
                  <a:srgbClr val="0070C0"/>
                </a:solidFill>
                <a:latin typeface="+mn-lt"/>
                <a:ea typeface="+mn-ea"/>
                <a:cs typeface="+mn-cs"/>
              </a:rPr>
              <a:t> </a:t>
            </a:r>
            <a:r>
              <a:rPr lang="en-US" sz="2800" b="1" dirty="0" err="1">
                <a:solidFill>
                  <a:srgbClr val="0070C0"/>
                </a:solidFill>
                <a:latin typeface="+mn-lt"/>
                <a:ea typeface="+mn-ea"/>
                <a:cs typeface="+mn-cs"/>
              </a:rPr>
              <a:t>măsurilor</a:t>
            </a:r>
            <a:r>
              <a:rPr lang="en-US" sz="2800" b="1" dirty="0">
                <a:solidFill>
                  <a:srgbClr val="0070C0"/>
                </a:solidFill>
                <a:latin typeface="+mn-lt"/>
                <a:ea typeface="+mn-ea"/>
                <a:cs typeface="+mn-cs"/>
              </a:rPr>
              <a:t> de </a:t>
            </a:r>
            <a:r>
              <a:rPr lang="en-US" sz="2800" b="1" dirty="0" err="1">
                <a:solidFill>
                  <a:srgbClr val="0070C0"/>
                </a:solidFill>
                <a:latin typeface="+mn-lt"/>
                <a:ea typeface="+mn-ea"/>
                <a:cs typeface="+mn-cs"/>
              </a:rPr>
              <a:t>securitate</a:t>
            </a:r>
            <a:r>
              <a:rPr lang="en-US" sz="2800" b="1" dirty="0">
                <a:solidFill>
                  <a:srgbClr val="0070C0"/>
                </a:solidFill>
                <a:latin typeface="+mn-lt"/>
                <a:ea typeface="+mn-ea"/>
                <a:cs typeface="+mn-cs"/>
              </a:rPr>
              <a:t> </a:t>
            </a:r>
            <a:r>
              <a:rPr lang="en-US" sz="2800" b="1" dirty="0" err="1">
                <a:solidFill>
                  <a:srgbClr val="0070C0"/>
                </a:solidFill>
                <a:latin typeface="+mn-lt"/>
                <a:ea typeface="+mn-ea"/>
                <a:cs typeface="+mn-cs"/>
              </a:rPr>
              <a:t>în</a:t>
            </a:r>
            <a:r>
              <a:rPr lang="en-US" sz="2800" b="1" dirty="0">
                <a:solidFill>
                  <a:srgbClr val="0070C0"/>
                </a:solidFill>
                <a:latin typeface="+mn-lt"/>
                <a:ea typeface="+mn-ea"/>
                <a:cs typeface="+mn-cs"/>
              </a:rPr>
              <a:t> </a:t>
            </a:r>
            <a:r>
              <a:rPr lang="en-US" sz="2800" b="1" dirty="0" err="1">
                <a:solidFill>
                  <a:srgbClr val="0070C0"/>
                </a:solidFill>
                <a:latin typeface="+mn-lt"/>
                <a:ea typeface="+mn-ea"/>
                <a:cs typeface="+mn-cs"/>
              </a:rPr>
              <a:t>utilizarea</a:t>
            </a:r>
            <a:r>
              <a:rPr lang="en-US" sz="2800" b="1" dirty="0">
                <a:solidFill>
                  <a:srgbClr val="0070C0"/>
                </a:solidFill>
                <a:latin typeface="+mn-lt"/>
                <a:ea typeface="+mn-ea"/>
                <a:cs typeface="+mn-cs"/>
              </a:rPr>
              <a:t> </a:t>
            </a:r>
            <a:r>
              <a:rPr lang="en-US" sz="2800" b="1" dirty="0" err="1">
                <a:solidFill>
                  <a:srgbClr val="0070C0"/>
                </a:solidFill>
                <a:latin typeface="+mn-lt"/>
                <a:ea typeface="+mn-ea"/>
                <a:cs typeface="+mn-cs"/>
              </a:rPr>
              <a:t>Internetului</a:t>
            </a:r>
            <a:r>
              <a:rPr lang="en-US" sz="2800" b="1" dirty="0">
                <a:solidFill>
                  <a:schemeClr val="bg2">
                    <a:lumMod val="60000"/>
                    <a:lumOff val="40000"/>
                  </a:schemeClr>
                </a:solidFill>
                <a:latin typeface="+mn-lt"/>
                <a:ea typeface="+mn-ea"/>
                <a:cs typeface="+mn-cs"/>
              </a:rPr>
              <a:t>	</a:t>
            </a:r>
            <a:endParaRPr lang="ro-RO" sz="2800" b="1" dirty="0">
              <a:solidFill>
                <a:schemeClr val="bg2">
                  <a:lumMod val="60000"/>
                  <a:lumOff val="40000"/>
                </a:schemeClr>
              </a:solidFill>
              <a:latin typeface="+mn-lt"/>
              <a:ea typeface="+mn-ea"/>
              <a:cs typeface="+mn-cs"/>
            </a:endParaRPr>
          </a:p>
          <a:p>
            <a:pPr lvl="0"/>
            <a:r>
              <a:rPr lang="ro-RO" sz="2800" dirty="0">
                <a:solidFill>
                  <a:schemeClr val="tx1"/>
                </a:solidFill>
                <a:latin typeface="+mn-lt"/>
                <a:ea typeface="+mn-ea"/>
                <a:cs typeface="+mn-cs"/>
              </a:rPr>
              <a:t>Apărarea împotriva </a:t>
            </a:r>
            <a:r>
              <a:rPr lang="ro-RO" sz="2800" dirty="0" err="1">
                <a:solidFill>
                  <a:schemeClr val="tx1"/>
                </a:solidFill>
                <a:latin typeface="+mn-lt"/>
                <a:ea typeface="+mn-ea"/>
                <a:cs typeface="+mn-cs"/>
              </a:rPr>
              <a:t>viruşilor</a:t>
            </a:r>
            <a:endParaRPr lang="ro-RO" sz="2800" dirty="0">
              <a:solidFill>
                <a:schemeClr val="tx1"/>
              </a:solidFill>
              <a:latin typeface="+mn-lt"/>
              <a:ea typeface="+mn-ea"/>
              <a:cs typeface="+mn-cs"/>
            </a:endParaRPr>
          </a:p>
          <a:p>
            <a:pPr lvl="0"/>
            <a:r>
              <a:rPr lang="ro-RO" sz="2800" dirty="0">
                <a:solidFill>
                  <a:schemeClr val="tx1"/>
                </a:solidFill>
                <a:latin typeface="+mn-lt"/>
                <a:ea typeface="+mn-ea"/>
                <a:cs typeface="+mn-cs"/>
              </a:rPr>
              <a:t>Firewall</a:t>
            </a:r>
          </a:p>
        </p:txBody>
      </p:sp>
    </p:spTree>
  </p:cSld>
  <p:clrMapOvr>
    <a:masterClrMapping/>
  </p:clrMapOvr>
  <p:transition>
    <p:rand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endParaRPr lang="ro-RO"/>
          </a:p>
        </p:txBody>
      </p:sp>
      <p:sp>
        <p:nvSpPr>
          <p:cNvPr id="3" name="Substituent conținut 2"/>
          <p:cNvSpPr>
            <a:spLocks noGrp="1"/>
          </p:cNvSpPr>
          <p:nvPr>
            <p:ph idx="1"/>
          </p:nvPr>
        </p:nvSpPr>
        <p:spPr>
          <a:xfrm>
            <a:off x="500034" y="1928802"/>
            <a:ext cx="8186766" cy="3938598"/>
          </a:xfrm>
        </p:spPr>
        <p:txBody>
          <a:bodyPr/>
          <a:lstStyle/>
          <a:p>
            <a:pPr algn="ctr" eaLnBrk="0" hangingPunct="0">
              <a:tabLst>
                <a:tab pos="457200" algn="l"/>
              </a:tabLst>
            </a:pPr>
            <a:r>
              <a:rPr lang="it-IT" sz="2400" b="1" u="sng" dirty="0" smtClean="0">
                <a:latin typeface="Comic Sans MS" pitchFamily="66" charset="0"/>
              </a:rPr>
              <a:t>Intranet</a:t>
            </a:r>
            <a:r>
              <a:rPr lang="it-IT" sz="2400" b="1" dirty="0" smtClean="0">
                <a:latin typeface="Comic Sans MS" pitchFamily="66" charset="0"/>
              </a:rPr>
              <a:t> </a:t>
            </a:r>
            <a:r>
              <a:rPr lang="it-IT" sz="2400" dirty="0" smtClean="0">
                <a:latin typeface="Comic Sans MS" pitchFamily="66" charset="0"/>
              </a:rPr>
              <a:t>: retea privata, construita in cadrul unei companii sau organizatie, care foloseste acelasi protocol ca si reteaua Internet si care asigura integrarea prezentarii informatiilor intr-o forma accesibila si unitara pentru toti utilizatorii.</a:t>
            </a:r>
            <a:endParaRPr lang="en-US" sz="2400" dirty="0" smtClean="0">
              <a:latin typeface="Comic Sans MS" pitchFamily="66" charset="0"/>
            </a:endParaRPr>
          </a:p>
          <a:p>
            <a:pPr algn="ctr" eaLnBrk="0" hangingPunct="0">
              <a:tabLst>
                <a:tab pos="457200" algn="l"/>
              </a:tabLst>
            </a:pPr>
            <a:r>
              <a:rPr lang="it-IT" sz="2400" b="1" u="sng" dirty="0" smtClean="0">
                <a:latin typeface="Comic Sans MS" pitchFamily="66" charset="0"/>
              </a:rPr>
              <a:t>Extranet</a:t>
            </a:r>
            <a:r>
              <a:rPr lang="it-IT" sz="2400" b="1" dirty="0" smtClean="0">
                <a:latin typeface="Comic Sans MS" pitchFamily="66" charset="0"/>
              </a:rPr>
              <a:t>:</a:t>
            </a:r>
            <a:r>
              <a:rPr lang="it-IT" sz="2400" dirty="0" smtClean="0">
                <a:latin typeface="Comic Sans MS" pitchFamily="66" charset="0"/>
              </a:rPr>
              <a:t> extensie a retelei Intranet care foloseste tehnologia Worl Wide Web si care asigura legatura intre reteaua publica Internet si retelele private Intranet ale unor organizatii si companii care doresc sa colaboreze intre ele. </a:t>
            </a:r>
            <a:endParaRPr lang="en-US" sz="2400" dirty="0" smtClean="0">
              <a:latin typeface="Comic Sans MS" pitchFamily="66" charset="0"/>
            </a:endParaRPr>
          </a:p>
          <a:p>
            <a:endParaRPr lang="ro-RO" dirty="0"/>
          </a:p>
        </p:txBody>
      </p:sp>
    </p:spTree>
  </p:cSld>
  <p:clrMapOvr>
    <a:masterClrMapping/>
  </p:clrMapOvr>
  <p:transition>
    <p:random/>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idx="1"/>
          </p:nvPr>
        </p:nvSpPr>
        <p:spPr>
          <a:xfrm>
            <a:off x="428596" y="1071546"/>
            <a:ext cx="8143932" cy="5000660"/>
          </a:xfrm>
        </p:spPr>
        <p:txBody>
          <a:bodyPr/>
          <a:lstStyle/>
          <a:p>
            <a:pPr>
              <a:buNone/>
            </a:pPr>
            <a:r>
              <a:rPr lang="en-US" sz="2800" b="1" dirty="0" err="1" smtClean="0">
                <a:solidFill>
                  <a:srgbClr val="FF0000"/>
                </a:solidFill>
                <a:latin typeface="+mn-lt"/>
                <a:ea typeface="+mn-ea"/>
                <a:cs typeface="+mn-cs"/>
              </a:rPr>
              <a:t>Referate</a:t>
            </a:r>
            <a:endParaRPr lang="en-US" sz="2800" b="1" dirty="0" smtClean="0">
              <a:solidFill>
                <a:srgbClr val="FF0000"/>
              </a:solidFill>
              <a:latin typeface="+mn-lt"/>
              <a:ea typeface="+mn-ea"/>
              <a:cs typeface="+mn-cs"/>
            </a:endParaRPr>
          </a:p>
          <a:p>
            <a:pPr algn="ctr">
              <a:buNone/>
            </a:pPr>
            <a:endParaRPr lang="en-US" sz="2800" b="1" dirty="0" smtClean="0">
              <a:solidFill>
                <a:srgbClr val="FF0000"/>
              </a:solidFill>
              <a:latin typeface="+mn-lt"/>
              <a:ea typeface="+mn-ea"/>
              <a:cs typeface="+mn-cs"/>
            </a:endParaRPr>
          </a:p>
          <a:p>
            <a:pPr algn="ctr">
              <a:buNone/>
            </a:pPr>
            <a:r>
              <a:rPr lang="en-US" sz="2800" b="1" dirty="0" err="1" smtClean="0">
                <a:solidFill>
                  <a:srgbClr val="0070C0"/>
                </a:solidFill>
                <a:latin typeface="+mn-lt"/>
                <a:ea typeface="+mn-ea"/>
                <a:cs typeface="+mn-cs"/>
              </a:rPr>
              <a:t>Utilizarea</a:t>
            </a:r>
            <a:r>
              <a:rPr lang="en-US" sz="2800" b="1" dirty="0" smtClean="0">
                <a:solidFill>
                  <a:srgbClr val="0070C0"/>
                </a:solidFill>
                <a:latin typeface="+mn-lt"/>
                <a:ea typeface="+mn-ea"/>
                <a:cs typeface="+mn-cs"/>
              </a:rPr>
              <a:t> </a:t>
            </a:r>
            <a:r>
              <a:rPr lang="en-US" sz="2800" b="1" dirty="0" err="1">
                <a:solidFill>
                  <a:srgbClr val="0070C0"/>
                </a:solidFill>
                <a:latin typeface="+mn-lt"/>
                <a:ea typeface="+mn-ea"/>
                <a:cs typeface="+mn-cs"/>
              </a:rPr>
              <a:t>corectă</a:t>
            </a:r>
            <a:r>
              <a:rPr lang="en-US" sz="2800" b="1" dirty="0">
                <a:solidFill>
                  <a:srgbClr val="0070C0"/>
                </a:solidFill>
                <a:latin typeface="+mn-lt"/>
                <a:ea typeface="+mn-ea"/>
                <a:cs typeface="+mn-cs"/>
              </a:rPr>
              <a:t> a </a:t>
            </a:r>
            <a:r>
              <a:rPr lang="en-US" sz="2800" b="1" dirty="0" err="1">
                <a:solidFill>
                  <a:srgbClr val="0070C0"/>
                </a:solidFill>
                <a:latin typeface="+mn-lt"/>
                <a:ea typeface="+mn-ea"/>
                <a:cs typeface="+mn-cs"/>
              </a:rPr>
              <a:t>regulilor</a:t>
            </a:r>
            <a:r>
              <a:rPr lang="en-US" sz="2800" b="1" dirty="0">
                <a:solidFill>
                  <a:srgbClr val="0070C0"/>
                </a:solidFill>
                <a:latin typeface="+mn-lt"/>
                <a:ea typeface="+mn-ea"/>
                <a:cs typeface="+mn-cs"/>
              </a:rPr>
              <a:t> de </a:t>
            </a:r>
            <a:r>
              <a:rPr lang="en-US" sz="2800" b="1" dirty="0" err="1">
                <a:solidFill>
                  <a:srgbClr val="0070C0"/>
                </a:solidFill>
                <a:latin typeface="+mn-lt"/>
                <a:ea typeface="+mn-ea"/>
                <a:cs typeface="+mn-cs"/>
              </a:rPr>
              <a:t>comportare</a:t>
            </a:r>
            <a:r>
              <a:rPr lang="en-US" sz="2800" b="1" dirty="0">
                <a:solidFill>
                  <a:srgbClr val="0070C0"/>
                </a:solidFill>
                <a:latin typeface="+mn-lt"/>
                <a:ea typeface="+mn-ea"/>
                <a:cs typeface="+mn-cs"/>
              </a:rPr>
              <a:t> </a:t>
            </a:r>
            <a:r>
              <a:rPr lang="en-US" sz="2800" b="1" dirty="0" err="1">
                <a:solidFill>
                  <a:srgbClr val="0070C0"/>
                </a:solidFill>
                <a:latin typeface="+mn-lt"/>
                <a:ea typeface="+mn-ea"/>
                <a:cs typeface="+mn-cs"/>
              </a:rPr>
              <a:t>în</a:t>
            </a:r>
            <a:r>
              <a:rPr lang="en-US" sz="2800" b="1" dirty="0">
                <a:solidFill>
                  <a:srgbClr val="0070C0"/>
                </a:solidFill>
                <a:latin typeface="+mn-lt"/>
                <a:ea typeface="+mn-ea"/>
                <a:cs typeface="+mn-cs"/>
              </a:rPr>
              <a:t> </a:t>
            </a:r>
            <a:r>
              <a:rPr lang="en-US" sz="2800" b="1" dirty="0" err="1">
                <a:solidFill>
                  <a:srgbClr val="0070C0"/>
                </a:solidFill>
                <a:latin typeface="+mn-lt"/>
                <a:ea typeface="+mn-ea"/>
                <a:cs typeface="+mn-cs"/>
              </a:rPr>
              <a:t>reţeaua</a:t>
            </a:r>
            <a:r>
              <a:rPr lang="en-US" sz="2800" b="1" dirty="0">
                <a:solidFill>
                  <a:srgbClr val="0070C0"/>
                </a:solidFill>
                <a:latin typeface="+mn-lt"/>
                <a:ea typeface="+mn-ea"/>
                <a:cs typeface="+mn-cs"/>
              </a:rPr>
              <a:t> Internet</a:t>
            </a:r>
            <a:r>
              <a:rPr lang="en-US" sz="2800" dirty="0">
                <a:solidFill>
                  <a:schemeClr val="tx1"/>
                </a:solidFill>
                <a:latin typeface="+mn-lt"/>
                <a:ea typeface="+mn-ea"/>
                <a:cs typeface="+mn-cs"/>
              </a:rPr>
              <a:t>	</a:t>
            </a:r>
            <a:endParaRPr lang="ro-RO" sz="2800" dirty="0">
              <a:solidFill>
                <a:schemeClr val="tx1"/>
              </a:solidFill>
              <a:latin typeface="+mn-lt"/>
              <a:ea typeface="+mn-ea"/>
              <a:cs typeface="+mn-cs"/>
            </a:endParaRPr>
          </a:p>
          <a:p>
            <a:pPr lvl="0"/>
            <a:r>
              <a:rPr lang="ro-RO" sz="2800" dirty="0">
                <a:solidFill>
                  <a:schemeClr val="tx1"/>
                </a:solidFill>
                <a:latin typeface="+mn-lt"/>
                <a:ea typeface="+mn-ea"/>
                <a:cs typeface="+mn-cs"/>
              </a:rPr>
              <a:t>Adresarea politicoasă.</a:t>
            </a:r>
          </a:p>
          <a:p>
            <a:pPr lvl="0"/>
            <a:r>
              <a:rPr lang="ro-RO" sz="2800" dirty="0">
                <a:solidFill>
                  <a:schemeClr val="tx1"/>
                </a:solidFill>
                <a:latin typeface="+mn-lt"/>
                <a:ea typeface="+mn-ea"/>
                <a:cs typeface="+mn-cs"/>
              </a:rPr>
              <a:t>Respectarea </a:t>
            </a:r>
            <a:r>
              <a:rPr lang="ro-RO" sz="2800" dirty="0" err="1">
                <a:solidFill>
                  <a:schemeClr val="tx1"/>
                </a:solidFill>
                <a:latin typeface="+mn-lt"/>
                <a:ea typeface="+mn-ea"/>
                <a:cs typeface="+mn-cs"/>
              </a:rPr>
              <a:t>legislaţiei</a:t>
            </a:r>
            <a:r>
              <a:rPr lang="ro-RO" sz="2800" dirty="0">
                <a:solidFill>
                  <a:schemeClr val="tx1"/>
                </a:solidFill>
                <a:latin typeface="+mn-lt"/>
                <a:ea typeface="+mn-ea"/>
                <a:cs typeface="+mn-cs"/>
              </a:rPr>
              <a:t> privind folosirea </a:t>
            </a:r>
            <a:r>
              <a:rPr lang="ro-RO" sz="2800" dirty="0" err="1">
                <a:solidFill>
                  <a:schemeClr val="tx1"/>
                </a:solidFill>
                <a:latin typeface="+mn-lt"/>
                <a:ea typeface="+mn-ea"/>
                <a:cs typeface="+mn-cs"/>
              </a:rPr>
              <a:t>facilităţilor</a:t>
            </a:r>
            <a:r>
              <a:rPr lang="ro-RO" sz="2800" dirty="0">
                <a:solidFill>
                  <a:schemeClr val="tx1"/>
                </a:solidFill>
                <a:latin typeface="+mn-lt"/>
                <a:ea typeface="+mn-ea"/>
                <a:cs typeface="+mn-cs"/>
              </a:rPr>
              <a:t> oferite de Internet</a:t>
            </a:r>
          </a:p>
        </p:txBody>
      </p:sp>
    </p:spTree>
  </p:cSld>
  <p:clrMapOvr>
    <a:masterClrMapping/>
  </p:clrMapOvr>
  <p:transition>
    <p:random/>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idx="1"/>
          </p:nvPr>
        </p:nvSpPr>
        <p:spPr>
          <a:xfrm>
            <a:off x="428596" y="1071546"/>
            <a:ext cx="8143932" cy="5000660"/>
          </a:xfrm>
        </p:spPr>
        <p:txBody>
          <a:bodyPr/>
          <a:lstStyle/>
          <a:p>
            <a:pPr>
              <a:buNone/>
            </a:pPr>
            <a:r>
              <a:rPr lang="en-US" sz="2800" b="1" smtClean="0">
                <a:solidFill>
                  <a:srgbClr val="FF0000"/>
                </a:solidFill>
                <a:latin typeface="+mn-lt"/>
                <a:ea typeface="+mn-ea"/>
                <a:cs typeface="+mn-cs"/>
              </a:rPr>
              <a:t>Aplicatie</a:t>
            </a:r>
            <a:r>
              <a:rPr lang="en-US" sz="2800" b="1" smtClean="0">
                <a:solidFill>
                  <a:srgbClr val="0070C0"/>
                </a:solidFill>
                <a:latin typeface="+mn-lt"/>
                <a:ea typeface="+mn-ea"/>
                <a:cs typeface="+mn-cs"/>
              </a:rPr>
              <a:t> </a:t>
            </a:r>
            <a:r>
              <a:rPr lang="en-US" sz="2800" b="1" smtClean="0">
                <a:solidFill>
                  <a:srgbClr val="FF0000"/>
                </a:solidFill>
                <a:latin typeface="+mn-lt"/>
                <a:ea typeface="+mn-ea"/>
                <a:cs typeface="+mn-cs"/>
              </a:rPr>
              <a:t>practica</a:t>
            </a:r>
          </a:p>
          <a:p>
            <a:pPr algn="ctr">
              <a:buNone/>
            </a:pPr>
            <a:r>
              <a:rPr lang="en-US" sz="2800">
                <a:solidFill>
                  <a:schemeClr val="tx1"/>
                </a:solidFill>
                <a:latin typeface="+mn-lt"/>
                <a:ea typeface="+mn-ea"/>
                <a:cs typeface="+mn-cs"/>
              </a:rPr>
              <a:t>	</a:t>
            </a:r>
            <a:endParaRPr lang="ro-RO" sz="2800">
              <a:solidFill>
                <a:schemeClr val="tx1"/>
              </a:solidFill>
              <a:latin typeface="+mn-lt"/>
              <a:ea typeface="+mn-ea"/>
              <a:cs typeface="+mn-cs"/>
            </a:endParaRPr>
          </a:p>
          <a:p>
            <a:pPr marL="530225" indent="-254000"/>
            <a:r>
              <a:rPr lang="en-US" sz="2800" smtClean="0">
                <a:solidFill>
                  <a:schemeClr val="tx1"/>
                </a:solidFill>
                <a:latin typeface="+mn-lt"/>
                <a:ea typeface="+mn-ea"/>
                <a:cs typeface="+mn-cs"/>
              </a:rPr>
              <a:t>C</a:t>
            </a:r>
            <a:r>
              <a:rPr lang="ro-RO" sz="2800" smtClean="0">
                <a:solidFill>
                  <a:schemeClr val="tx1"/>
                </a:solidFill>
                <a:latin typeface="+mn-lt"/>
                <a:ea typeface="+mn-ea"/>
                <a:cs typeface="+mn-cs"/>
              </a:rPr>
              <a:t>ăuta</a:t>
            </a:r>
            <a:r>
              <a:rPr lang="en-US" sz="2800" smtClean="0">
                <a:solidFill>
                  <a:schemeClr val="tx1"/>
                </a:solidFill>
                <a:latin typeface="+mn-lt"/>
                <a:ea typeface="+mn-ea"/>
                <a:cs typeface="+mn-cs"/>
              </a:rPr>
              <a:t>ti</a:t>
            </a:r>
            <a:r>
              <a:rPr lang="ro-RO" sz="2800" smtClean="0">
                <a:solidFill>
                  <a:schemeClr val="tx1"/>
                </a:solidFill>
                <a:latin typeface="+mn-lt"/>
                <a:ea typeface="+mn-ea"/>
                <a:cs typeface="+mn-cs"/>
              </a:rPr>
              <a:t> </a:t>
            </a:r>
            <a:r>
              <a:rPr lang="ro-RO" sz="2800">
                <a:solidFill>
                  <a:schemeClr val="tx1"/>
                </a:solidFill>
                <a:latin typeface="+mn-lt"/>
                <a:ea typeface="+mn-ea"/>
                <a:cs typeface="+mn-cs"/>
              </a:rPr>
              <a:t>şi </a:t>
            </a:r>
            <a:r>
              <a:rPr lang="ro-RO" sz="2800" smtClean="0">
                <a:solidFill>
                  <a:schemeClr val="tx1"/>
                </a:solidFill>
                <a:latin typeface="+mn-lt"/>
                <a:ea typeface="+mn-ea"/>
                <a:cs typeface="+mn-cs"/>
              </a:rPr>
              <a:t>extrage</a:t>
            </a:r>
            <a:r>
              <a:rPr lang="en-US" sz="2800" smtClean="0">
                <a:solidFill>
                  <a:schemeClr val="tx1"/>
                </a:solidFill>
                <a:latin typeface="+mn-lt"/>
                <a:ea typeface="+mn-ea"/>
                <a:cs typeface="+mn-cs"/>
              </a:rPr>
              <a:t>ti</a:t>
            </a:r>
            <a:r>
              <a:rPr lang="ro-RO" sz="2800" smtClean="0">
                <a:solidFill>
                  <a:schemeClr val="tx1"/>
                </a:solidFill>
                <a:latin typeface="+mn-lt"/>
                <a:ea typeface="+mn-ea"/>
                <a:cs typeface="+mn-cs"/>
              </a:rPr>
              <a:t> informaţii </a:t>
            </a:r>
            <a:r>
              <a:rPr lang="ro-RO" sz="2800">
                <a:solidFill>
                  <a:schemeClr val="tx1"/>
                </a:solidFill>
                <a:latin typeface="+mn-lt"/>
                <a:ea typeface="+mn-ea"/>
                <a:cs typeface="+mn-cs"/>
              </a:rPr>
              <a:t>pentru una dintre disciplinele studiate folosind motoarele de </a:t>
            </a:r>
            <a:r>
              <a:rPr lang="ro-RO" sz="2800" smtClean="0">
                <a:solidFill>
                  <a:schemeClr val="tx1"/>
                </a:solidFill>
                <a:latin typeface="+mn-lt"/>
                <a:ea typeface="+mn-ea"/>
                <a:cs typeface="+mn-cs"/>
              </a:rPr>
              <a:t>căutare</a:t>
            </a:r>
            <a:r>
              <a:rPr lang="en-US" sz="2800" smtClean="0">
                <a:solidFill>
                  <a:schemeClr val="tx1"/>
                </a:solidFill>
                <a:latin typeface="+mn-lt"/>
                <a:ea typeface="+mn-ea"/>
                <a:cs typeface="+mn-cs"/>
              </a:rPr>
              <a:t>.</a:t>
            </a:r>
          </a:p>
          <a:p>
            <a:pPr marL="530225" indent="-254000"/>
            <a:r>
              <a:rPr lang="en-US" sz="2800"/>
              <a:t>U</a:t>
            </a:r>
            <a:r>
              <a:rPr lang="ro-RO" sz="2800" smtClean="0">
                <a:solidFill>
                  <a:schemeClr val="tx1"/>
                </a:solidFill>
                <a:latin typeface="+mn-lt"/>
                <a:ea typeface="+mn-ea"/>
                <a:cs typeface="+mn-cs"/>
              </a:rPr>
              <a:t>tiliza</a:t>
            </a:r>
            <a:r>
              <a:rPr lang="en-US" sz="2800" smtClean="0">
                <a:solidFill>
                  <a:schemeClr val="tx1"/>
                </a:solidFill>
                <a:latin typeface="+mn-lt"/>
                <a:ea typeface="+mn-ea"/>
                <a:cs typeface="+mn-cs"/>
              </a:rPr>
              <a:t>ti</a:t>
            </a:r>
            <a:r>
              <a:rPr lang="ro-RO" sz="2800" smtClean="0">
                <a:solidFill>
                  <a:schemeClr val="tx1"/>
                </a:solidFill>
                <a:latin typeface="+mn-lt"/>
                <a:ea typeface="+mn-ea"/>
                <a:cs typeface="+mn-cs"/>
              </a:rPr>
              <a:t> acest</a:t>
            </a:r>
            <a:r>
              <a:rPr lang="en-US" sz="2800" smtClean="0">
                <a:solidFill>
                  <a:schemeClr val="tx1"/>
                </a:solidFill>
                <a:latin typeface="+mn-lt"/>
                <a:ea typeface="+mn-ea"/>
                <a:cs typeface="+mn-cs"/>
              </a:rPr>
              <a:t>e informatii</a:t>
            </a:r>
            <a:r>
              <a:rPr lang="ro-RO" sz="2800" smtClean="0">
                <a:solidFill>
                  <a:schemeClr val="tx1"/>
                </a:solidFill>
                <a:latin typeface="+mn-lt"/>
                <a:ea typeface="+mn-ea"/>
                <a:cs typeface="+mn-cs"/>
              </a:rPr>
              <a:t> </a:t>
            </a:r>
            <a:r>
              <a:rPr lang="ro-RO" sz="2800">
                <a:solidFill>
                  <a:schemeClr val="tx1"/>
                </a:solidFill>
                <a:latin typeface="+mn-lt"/>
                <a:ea typeface="+mn-ea"/>
                <a:cs typeface="+mn-cs"/>
              </a:rPr>
              <a:t>într-un </a:t>
            </a:r>
            <a:r>
              <a:rPr lang="ro-RO" sz="2800" smtClean="0">
                <a:solidFill>
                  <a:schemeClr val="tx1"/>
                </a:solidFill>
                <a:latin typeface="+mn-lt"/>
                <a:ea typeface="+mn-ea"/>
                <a:cs typeface="+mn-cs"/>
              </a:rPr>
              <a:t>referat</a:t>
            </a:r>
            <a:r>
              <a:rPr lang="en-US" sz="2800" smtClean="0">
                <a:solidFill>
                  <a:schemeClr val="tx1"/>
                </a:solidFill>
                <a:latin typeface="+mn-lt"/>
                <a:ea typeface="+mn-ea"/>
                <a:cs typeface="+mn-cs"/>
              </a:rPr>
              <a:t>.</a:t>
            </a:r>
            <a:endParaRPr lang="ro-RO" sz="2800">
              <a:solidFill>
                <a:schemeClr val="tx1"/>
              </a:solidFill>
              <a:latin typeface="+mn-lt"/>
              <a:ea typeface="+mn-ea"/>
              <a:cs typeface="+mn-cs"/>
            </a:endParaRPr>
          </a:p>
        </p:txBody>
      </p:sp>
    </p:spTree>
  </p:cSld>
  <p:clrMapOvr>
    <a:masterClrMapping/>
  </p:clrMapOvr>
  <p:transition>
    <p:rand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type="body" idx="1"/>
          </p:nvPr>
        </p:nvSpPr>
        <p:spPr>
          <a:xfrm>
            <a:off x="857224" y="1285860"/>
            <a:ext cx="7037414" cy="4857784"/>
          </a:xfrm>
        </p:spPr>
        <p:txBody>
          <a:bodyPr/>
          <a:lstStyle/>
          <a:p>
            <a:pPr marL="0" indent="0" algn="ctr">
              <a:spcBef>
                <a:spcPct val="50000"/>
              </a:spcBef>
              <a:buNone/>
            </a:pPr>
            <a:r>
              <a:rPr lang="en-US" sz="3600" b="1" dirty="0" err="1">
                <a:solidFill>
                  <a:schemeClr val="bg2">
                    <a:lumMod val="60000"/>
                    <a:lumOff val="40000"/>
                  </a:schemeClr>
                </a:solidFill>
                <a:effectLst>
                  <a:outerShdw blurRad="38100" dist="38100" dir="2700000" algn="tl">
                    <a:srgbClr val="000000">
                      <a:alpha val="43137"/>
                    </a:srgbClr>
                  </a:outerShdw>
                </a:effectLst>
                <a:latin typeface="+mn-lt"/>
                <a:ea typeface="+mn-ea"/>
                <a:cs typeface="+mn-cs"/>
              </a:rPr>
              <a:t>Definirea</a:t>
            </a:r>
            <a:r>
              <a:rPr lang="en-US" sz="3600" b="1" dirty="0">
                <a:solidFill>
                  <a:schemeClr val="bg2">
                    <a:lumMod val="60000"/>
                    <a:lumOff val="40000"/>
                  </a:schemeClr>
                </a:solidFill>
                <a:effectLst>
                  <a:outerShdw blurRad="38100" dist="38100" dir="2700000" algn="tl">
                    <a:srgbClr val="000000">
                      <a:alpha val="43137"/>
                    </a:srgbClr>
                  </a:outerShdw>
                </a:effectLst>
                <a:latin typeface="+mn-lt"/>
                <a:ea typeface="+mn-ea"/>
                <a:cs typeface="+mn-cs"/>
              </a:rPr>
              <a:t> </a:t>
            </a:r>
            <a:r>
              <a:rPr lang="en-US" sz="3600" b="1" dirty="0" err="1">
                <a:solidFill>
                  <a:schemeClr val="bg2">
                    <a:lumMod val="60000"/>
                    <a:lumOff val="40000"/>
                  </a:schemeClr>
                </a:solidFill>
                <a:effectLst>
                  <a:outerShdw blurRad="38100" dist="38100" dir="2700000" algn="tl">
                    <a:srgbClr val="000000">
                      <a:alpha val="43137"/>
                    </a:srgbClr>
                  </a:outerShdw>
                </a:effectLst>
                <a:latin typeface="+mn-lt"/>
                <a:ea typeface="+mn-ea"/>
                <a:cs typeface="+mn-cs"/>
              </a:rPr>
              <a:t>noţiunilor</a:t>
            </a:r>
            <a:r>
              <a:rPr lang="en-US" sz="3600" b="1" dirty="0">
                <a:solidFill>
                  <a:schemeClr val="bg2">
                    <a:lumMod val="60000"/>
                    <a:lumOff val="40000"/>
                  </a:schemeClr>
                </a:solidFill>
                <a:effectLst>
                  <a:outerShdw blurRad="38100" dist="38100" dir="2700000" algn="tl">
                    <a:srgbClr val="000000">
                      <a:alpha val="43137"/>
                    </a:srgbClr>
                  </a:outerShdw>
                </a:effectLst>
                <a:latin typeface="+mn-lt"/>
                <a:ea typeface="+mn-ea"/>
                <a:cs typeface="+mn-cs"/>
              </a:rPr>
              <a:t> legate de „</a:t>
            </a:r>
            <a:r>
              <a:rPr lang="en-US" sz="3600" b="1" dirty="0" err="1">
                <a:solidFill>
                  <a:schemeClr val="bg2">
                    <a:lumMod val="60000"/>
                    <a:lumOff val="40000"/>
                  </a:schemeClr>
                </a:solidFill>
                <a:effectLst>
                  <a:outerShdw blurRad="38100" dist="38100" dir="2700000" algn="tl">
                    <a:srgbClr val="000000">
                      <a:alpha val="43137"/>
                    </a:srgbClr>
                  </a:outerShdw>
                </a:effectLst>
                <a:latin typeface="+mn-lt"/>
                <a:ea typeface="+mn-ea"/>
                <a:cs typeface="+mn-cs"/>
              </a:rPr>
              <a:t>arhitectura</a:t>
            </a:r>
            <a:r>
              <a:rPr lang="en-US" sz="3600" b="1" dirty="0">
                <a:solidFill>
                  <a:schemeClr val="bg2">
                    <a:lumMod val="60000"/>
                    <a:lumOff val="40000"/>
                  </a:schemeClr>
                </a:solidFill>
                <a:effectLst>
                  <a:outerShdw blurRad="38100" dist="38100" dir="2700000" algn="tl">
                    <a:srgbClr val="000000">
                      <a:alpha val="43137"/>
                    </a:srgbClr>
                  </a:outerShdw>
                </a:effectLst>
                <a:latin typeface="+mn-lt"/>
                <a:ea typeface="+mn-ea"/>
                <a:cs typeface="+mn-cs"/>
              </a:rPr>
              <a:t>” </a:t>
            </a:r>
            <a:r>
              <a:rPr lang="en-US" sz="3600" b="1" dirty="0" err="1" smtClean="0">
                <a:solidFill>
                  <a:schemeClr val="bg2">
                    <a:lumMod val="60000"/>
                    <a:lumOff val="40000"/>
                  </a:schemeClr>
                </a:solidFill>
                <a:effectLst>
                  <a:outerShdw blurRad="38100" dist="38100" dir="2700000" algn="tl">
                    <a:srgbClr val="000000">
                      <a:alpha val="43137"/>
                    </a:srgbClr>
                  </a:outerShdw>
                </a:effectLst>
                <a:latin typeface="+mn-lt"/>
                <a:ea typeface="+mn-ea"/>
                <a:cs typeface="+mn-cs"/>
              </a:rPr>
              <a:t>Internetului</a:t>
            </a:r>
            <a:endParaRPr lang="en-US" sz="3600" b="1" dirty="0" smtClean="0">
              <a:solidFill>
                <a:schemeClr val="bg2">
                  <a:lumMod val="60000"/>
                  <a:lumOff val="40000"/>
                </a:schemeClr>
              </a:solidFill>
              <a:effectLst>
                <a:outerShdw blurRad="38100" dist="38100" dir="2700000" algn="tl">
                  <a:srgbClr val="000000">
                    <a:alpha val="43137"/>
                  </a:srgbClr>
                </a:outerShdw>
              </a:effectLst>
              <a:latin typeface="+mn-lt"/>
              <a:ea typeface="+mn-ea"/>
              <a:cs typeface="+mn-cs"/>
            </a:endParaRPr>
          </a:p>
          <a:p>
            <a:pPr marL="0" indent="0" algn="ctr">
              <a:spcBef>
                <a:spcPct val="50000"/>
              </a:spcBef>
              <a:buNone/>
            </a:pPr>
            <a:endParaRPr lang="en-US" sz="3600" b="1" dirty="0" smtClean="0">
              <a:solidFill>
                <a:schemeClr val="bg2">
                  <a:lumMod val="60000"/>
                  <a:lumOff val="40000"/>
                </a:schemeClr>
              </a:solidFill>
              <a:effectLst>
                <a:outerShdw blurRad="38100" dist="38100" dir="2700000" algn="tl">
                  <a:srgbClr val="000000">
                    <a:alpha val="43137"/>
                  </a:srgbClr>
                </a:outerShdw>
              </a:effectLst>
              <a:latin typeface="+mn-lt"/>
              <a:ea typeface="+mn-ea"/>
              <a:cs typeface="+mn-cs"/>
            </a:endParaRPr>
          </a:p>
          <a:p>
            <a:pPr marL="811213" lvl="0" indent="0"/>
            <a:r>
              <a:rPr lang="ro-RO" sz="3600" dirty="0">
                <a:solidFill>
                  <a:schemeClr val="tx1"/>
                </a:solidFill>
                <a:latin typeface="+mn-lt"/>
                <a:ea typeface="+mn-ea"/>
                <a:cs typeface="+mn-cs"/>
              </a:rPr>
              <a:t>Istoria Internetului</a:t>
            </a:r>
          </a:p>
          <a:p>
            <a:pPr marL="1076325" lvl="0" indent="-265113"/>
            <a:r>
              <a:rPr lang="ro-RO" sz="3600" dirty="0" smtClean="0">
                <a:solidFill>
                  <a:schemeClr val="tx1"/>
                </a:solidFill>
                <a:latin typeface="+mn-lt"/>
                <a:ea typeface="+mn-ea"/>
                <a:cs typeface="+mn-cs"/>
              </a:rPr>
              <a:t>Protocoale de </a:t>
            </a:r>
            <a:r>
              <a:rPr lang="ro-RO" sz="3600" dirty="0">
                <a:solidFill>
                  <a:schemeClr val="tx1"/>
                </a:solidFill>
                <a:latin typeface="+mn-lt"/>
                <a:ea typeface="+mn-ea"/>
                <a:cs typeface="+mn-cs"/>
              </a:rPr>
              <a:t>transmisie </a:t>
            </a:r>
            <a:r>
              <a:rPr lang="ro-RO" sz="3600" dirty="0" smtClean="0">
                <a:solidFill>
                  <a:schemeClr val="tx1"/>
                </a:solidFill>
                <a:latin typeface="+mn-lt"/>
                <a:ea typeface="+mn-ea"/>
                <a:cs typeface="+mn-cs"/>
              </a:rPr>
              <a:t>TCP/IP</a:t>
            </a:r>
            <a:endParaRPr lang="ro-RO" sz="3600" dirty="0">
              <a:solidFill>
                <a:schemeClr val="tx1"/>
              </a:solidFill>
              <a:latin typeface="+mn-lt"/>
              <a:ea typeface="+mn-ea"/>
              <a:cs typeface="+mn-cs"/>
            </a:endParaRPr>
          </a:p>
        </p:txBody>
      </p:sp>
    </p:spTree>
  </p:cSld>
  <p:clrMapOvr>
    <a:masterClrMapping/>
  </p:clrMapOvr>
  <p:transition>
    <p:rand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468313" y="476250"/>
            <a:ext cx="8229600" cy="1136650"/>
          </a:xfrm>
        </p:spPr>
        <p:txBody>
          <a:bodyPr/>
          <a:lstStyle/>
          <a:p>
            <a:pPr algn="ctr"/>
            <a:r>
              <a:rPr lang="en-US"/>
              <a:t>Istoria </a:t>
            </a:r>
            <a:r>
              <a:rPr lang="en-US" b="1">
                <a:solidFill>
                  <a:schemeClr val="bg2"/>
                </a:solidFill>
                <a:effectLst>
                  <a:outerShdw blurRad="38100" dist="38100" dir="2700000" algn="tl">
                    <a:srgbClr val="C0C0C0"/>
                  </a:outerShdw>
                </a:effectLst>
              </a:rPr>
              <a:t>Internetului</a:t>
            </a:r>
            <a:endParaRPr lang="ro-RO"/>
          </a:p>
        </p:txBody>
      </p:sp>
      <p:sp>
        <p:nvSpPr>
          <p:cNvPr id="35843" name="AutoShape 3"/>
          <p:cNvSpPr>
            <a:spLocks noChangeArrowheads="1"/>
          </p:cNvSpPr>
          <p:nvPr/>
        </p:nvSpPr>
        <p:spPr bwMode="auto">
          <a:xfrm>
            <a:off x="539750" y="1628775"/>
            <a:ext cx="8135938" cy="4824413"/>
          </a:xfrm>
          <a:prstGeom prst="roundRect">
            <a:avLst>
              <a:gd name="adj" fmla="val 16667"/>
            </a:avLst>
          </a:prstGeom>
          <a:solidFill>
            <a:schemeClr val="accent1"/>
          </a:solidFill>
          <a:ln w="9525">
            <a:solidFill>
              <a:schemeClr val="tx1"/>
            </a:solidFill>
            <a:round/>
            <a:headEnd/>
            <a:tailEnd/>
          </a:ln>
          <a:effectLst/>
        </p:spPr>
        <p:txBody>
          <a:bodyPr anchor="ctr" anchorCtr="1"/>
          <a:lstStyle/>
          <a:p>
            <a:pPr algn="just">
              <a:spcBef>
                <a:spcPct val="20000"/>
              </a:spcBef>
              <a:buClr>
                <a:schemeClr val="bg2"/>
              </a:buClr>
              <a:buSzPct val="75000"/>
              <a:buFont typeface="Wingdings" pitchFamily="2" charset="2"/>
              <a:buNone/>
            </a:pPr>
            <a:r>
              <a:rPr lang="en-US" b="1"/>
              <a:t>	</a:t>
            </a:r>
            <a:r>
              <a:rPr lang="en-US" sz="2000" b="1"/>
              <a:t>Internetul</a:t>
            </a:r>
            <a:r>
              <a:rPr lang="en-US" sz="2000"/>
              <a:t> s-a nascut la mijlocul anilor ‘60 in forma ARPAnet - o retea intre mai multe computere din unele institutii americane, ce lucrau pentru ARPA, un departament de cercetare din cadrul Pentagonului. Internet-ul "civil" a inceput ca o retea de 4 calculatoare intre Universitatile din Utah, Santa Barbara si Los Angeles si Institutul de Cercetare din Stanford. La sfarsitul anilor 60, si inceputul anilor 70, cand Internetul numara in jur de 50 de computere, s-au dezvoltat primele dintre servicii, folosite inca si azi pentru transferul informatiei: </a:t>
            </a:r>
            <a:r>
              <a:rPr lang="ro-RO" sz="2000" i="1"/>
              <a:t>FTP</a:t>
            </a:r>
            <a:r>
              <a:rPr lang="en-US" sz="2000"/>
              <a:t>-</a:t>
            </a:r>
            <a:r>
              <a:rPr lang="ro-RO" sz="2000"/>
              <a:t>ul ( File Transfer Protocol), </a:t>
            </a:r>
            <a:r>
              <a:rPr lang="ro-RO" sz="2000" i="1"/>
              <a:t>telnetul, e-mailul si grupurile de discutii</a:t>
            </a:r>
            <a:r>
              <a:rPr lang="en-US" sz="2000"/>
              <a:t>.</a:t>
            </a:r>
          </a:p>
          <a:p>
            <a:pPr algn="just">
              <a:spcBef>
                <a:spcPct val="20000"/>
              </a:spcBef>
              <a:buClr>
                <a:schemeClr val="bg2"/>
              </a:buClr>
              <a:buSzPct val="75000"/>
              <a:buFont typeface="Wingdings" pitchFamily="2" charset="2"/>
              <a:buNone/>
            </a:pPr>
            <a:r>
              <a:rPr lang="en-US" sz="2000"/>
              <a:t>	</a:t>
            </a:r>
            <a:r>
              <a:rPr lang="ro-RO" sz="2000"/>
              <a:t>În 1989 Tim Berners Lee de la Centrul European pentru Fizica Nucleara proiecteaza si dezvolta primul prototip </a:t>
            </a:r>
            <a:r>
              <a:rPr lang="en-US" sz="2000"/>
              <a:t/>
            </a:r>
            <a:br>
              <a:rPr lang="en-US" sz="2000"/>
            </a:br>
            <a:r>
              <a:rPr lang="ro-RO" sz="2000" b="1"/>
              <a:t>World Wide Web</a:t>
            </a:r>
            <a:r>
              <a:rPr lang="ro-RO" sz="2000"/>
              <a:t>. Dupa ce Internet-ul este dat în folosinta sectorului public, are loc o crestere spectaculoasa: de la 130 de servere web în 1993 la 11.576 de servere în 1994.</a:t>
            </a:r>
          </a:p>
        </p:txBody>
      </p:sp>
    </p:spTree>
  </p:cSld>
  <p:clrMapOvr>
    <a:masterClrMapping/>
  </p:clrMapOvr>
  <p:transition>
    <p:rand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algn="ctr"/>
            <a:r>
              <a:rPr lang="en-US" b="1">
                <a:solidFill>
                  <a:schemeClr val="bg2"/>
                </a:solidFill>
                <a:effectLst>
                  <a:outerShdw blurRad="38100" dist="38100" dir="2700000" algn="tl">
                    <a:srgbClr val="C0C0C0"/>
                  </a:outerShdw>
                </a:effectLst>
              </a:rPr>
              <a:t>Internetul </a:t>
            </a:r>
            <a:r>
              <a:rPr lang="en-US"/>
              <a:t>astazi</a:t>
            </a:r>
            <a:endParaRPr lang="ro-RO"/>
          </a:p>
        </p:txBody>
      </p:sp>
      <p:sp>
        <p:nvSpPr>
          <p:cNvPr id="36867" name="AutoShape 3"/>
          <p:cNvSpPr>
            <a:spLocks noChangeArrowheads="1"/>
          </p:cNvSpPr>
          <p:nvPr/>
        </p:nvSpPr>
        <p:spPr bwMode="auto">
          <a:xfrm>
            <a:off x="539750" y="1989138"/>
            <a:ext cx="7848600" cy="4248150"/>
          </a:xfrm>
          <a:prstGeom prst="roundRect">
            <a:avLst>
              <a:gd name="adj" fmla="val 16667"/>
            </a:avLst>
          </a:prstGeom>
          <a:solidFill>
            <a:schemeClr val="accent1"/>
          </a:solidFill>
          <a:ln w="9525">
            <a:solidFill>
              <a:schemeClr val="tx1"/>
            </a:solidFill>
            <a:round/>
            <a:headEnd/>
            <a:tailEnd/>
          </a:ln>
          <a:effectLst/>
        </p:spPr>
        <p:txBody>
          <a:bodyPr anchor="ctr" anchorCtr="1"/>
          <a:lstStyle/>
          <a:p>
            <a:pPr algn="just">
              <a:spcBef>
                <a:spcPct val="20000"/>
              </a:spcBef>
              <a:buClr>
                <a:schemeClr val="bg2"/>
              </a:buClr>
              <a:buSzPct val="75000"/>
              <a:buFont typeface="Wingdings" pitchFamily="2" charset="2"/>
              <a:buNone/>
            </a:pPr>
            <a:r>
              <a:rPr lang="en-US"/>
              <a:t>	</a:t>
            </a:r>
            <a:r>
              <a:rPr lang="ro-RO" sz="2200"/>
              <a:t>Astazi, Internet-ul este folosit din ce în ce mai mult, cucerind activitati dintre cele mai diverse si oferind din ce în ce mai multe facilitati: ziare electronice, posta electronica, paginile web, transfere de fisiere, transmiterea în timp real a programelor radio si TV, transferuri de bani si comert on-line. Internet-ul a conferit informatiei un caracter indispensabil, aducând noutatea abundentei informatiilor si libertatea de a naviga printre ele. In prezent, mediul virtual ajunge la comuntati de zeci si sute de mii de utilizatori, la e-commerce, web-design, magazine virtuale, campanii de promovare on-line.</a:t>
            </a:r>
          </a:p>
        </p:txBody>
      </p:sp>
    </p:spTree>
  </p:cSld>
  <p:clrMapOvr>
    <a:masterClrMapping/>
  </p:clrMapOvr>
  <p:transition>
    <p:rand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309534" y="81750"/>
            <a:ext cx="8229600" cy="1371600"/>
          </a:xfrm>
        </p:spPr>
        <p:txBody>
          <a:bodyPr/>
          <a:lstStyle/>
          <a:p>
            <a:pPr lvl="0" algn="ctr"/>
            <a:r>
              <a:rPr lang="ro-RO" dirty="0" smtClean="0">
                <a:solidFill>
                  <a:schemeClr val="tx1"/>
                </a:solidFill>
                <a:latin typeface="+mj-lt"/>
                <a:ea typeface="+mj-ea"/>
                <a:cs typeface="+mj-cs"/>
              </a:rPr>
              <a:t>Protocolul</a:t>
            </a:r>
            <a:endParaRPr lang="ro-RO" dirty="0"/>
          </a:p>
        </p:txBody>
      </p:sp>
      <p:sp>
        <p:nvSpPr>
          <p:cNvPr id="38915" name="AutoShape 3"/>
          <p:cNvSpPr>
            <a:spLocks noChangeArrowheads="1"/>
          </p:cNvSpPr>
          <p:nvPr/>
        </p:nvSpPr>
        <p:spPr bwMode="auto">
          <a:xfrm>
            <a:off x="500034" y="1196752"/>
            <a:ext cx="8464454" cy="5661248"/>
          </a:xfrm>
          <a:prstGeom prst="roundRect">
            <a:avLst>
              <a:gd name="adj" fmla="val 16667"/>
            </a:avLst>
          </a:prstGeom>
          <a:solidFill>
            <a:schemeClr val="accent1"/>
          </a:solidFill>
          <a:ln w="9525">
            <a:solidFill>
              <a:schemeClr val="tx1"/>
            </a:solidFill>
            <a:round/>
            <a:headEnd/>
            <a:tailEnd/>
          </a:ln>
          <a:effectLst/>
        </p:spPr>
        <p:txBody>
          <a:bodyPr anchor="ctr" anchorCtr="1"/>
          <a:lstStyle/>
          <a:p>
            <a:pPr indent="449263" algn="just">
              <a:spcBef>
                <a:spcPct val="20000"/>
              </a:spcBef>
              <a:buClr>
                <a:schemeClr val="bg2"/>
              </a:buClr>
              <a:buSzPct val="75000"/>
              <a:buFont typeface="Wingdings" pitchFamily="2" charset="2"/>
              <a:buNone/>
            </a:pPr>
            <a:r>
              <a:rPr lang="ro-RO" sz="2800" b="1" dirty="0" smtClean="0"/>
              <a:t>	</a:t>
            </a:r>
            <a:r>
              <a:rPr lang="it-IT" sz="2800" b="1" dirty="0" smtClean="0"/>
              <a:t>Protocolul </a:t>
            </a:r>
            <a:r>
              <a:rPr lang="it-IT" sz="2800" b="1" dirty="0" smtClean="0"/>
              <a:t>de comunicare - </a:t>
            </a:r>
            <a:r>
              <a:rPr lang="it-IT" sz="2800" dirty="0" smtClean="0">
                <a:solidFill>
                  <a:srgbClr val="000000"/>
                </a:solidFill>
              </a:rPr>
              <a:t>reprezint</a:t>
            </a:r>
            <a:r>
              <a:rPr lang="ro-RO" sz="2800" dirty="0">
                <a:solidFill>
                  <a:srgbClr val="000000"/>
                </a:solidFill>
              </a:rPr>
              <a:t>ă</a:t>
            </a:r>
            <a:r>
              <a:rPr lang="it-IT" sz="2800" dirty="0">
                <a:solidFill>
                  <a:srgbClr val="000000"/>
                </a:solidFill>
              </a:rPr>
              <a:t> un </a:t>
            </a:r>
            <a:r>
              <a:rPr lang="it-IT" sz="2800" dirty="0">
                <a:solidFill>
                  <a:srgbClr val="FF0000"/>
                </a:solidFill>
              </a:rPr>
              <a:t>set de reguli prin care se asigur</a:t>
            </a:r>
            <a:r>
              <a:rPr lang="ro-RO" sz="2800" dirty="0">
                <a:solidFill>
                  <a:srgbClr val="FF0000"/>
                </a:solidFill>
              </a:rPr>
              <a:t>ă</a:t>
            </a:r>
            <a:r>
              <a:rPr lang="it-IT" sz="2800" dirty="0">
                <a:solidFill>
                  <a:srgbClr val="FF0000"/>
                </a:solidFill>
              </a:rPr>
              <a:t> schimbul de date </a:t>
            </a:r>
            <a:r>
              <a:rPr lang="ro-RO" sz="2800" dirty="0" err="1">
                <a:solidFill>
                  <a:srgbClr val="000000"/>
                </a:solidFill>
              </a:rPr>
              <a:t>ş</a:t>
            </a:r>
            <a:r>
              <a:rPr lang="it-IT" sz="2800" dirty="0">
                <a:solidFill>
                  <a:srgbClr val="000000"/>
                </a:solidFill>
              </a:rPr>
              <a:t>i de mesaje </a:t>
            </a:r>
            <a:r>
              <a:rPr lang="ro-RO" sz="2800" dirty="0">
                <a:solidFill>
                  <a:srgbClr val="000000"/>
                </a:solidFill>
              </a:rPr>
              <a:t>î</a:t>
            </a:r>
            <a:r>
              <a:rPr lang="it-IT" sz="2800" dirty="0">
                <a:solidFill>
                  <a:srgbClr val="000000"/>
                </a:solidFill>
              </a:rPr>
              <a:t>ntre dou</a:t>
            </a:r>
            <a:r>
              <a:rPr lang="ro-RO" sz="2800" dirty="0">
                <a:solidFill>
                  <a:srgbClr val="000000"/>
                </a:solidFill>
              </a:rPr>
              <a:t>ă</a:t>
            </a:r>
            <a:r>
              <a:rPr lang="it-IT" sz="2800" dirty="0">
                <a:solidFill>
                  <a:srgbClr val="000000"/>
                </a:solidFill>
              </a:rPr>
              <a:t> calculatoare </a:t>
            </a:r>
            <a:r>
              <a:rPr lang="ro-RO" sz="2800" dirty="0">
                <a:solidFill>
                  <a:srgbClr val="000000"/>
                </a:solidFill>
              </a:rPr>
              <a:t>î</a:t>
            </a:r>
            <a:r>
              <a:rPr lang="it-IT" sz="2800" dirty="0">
                <a:solidFill>
                  <a:srgbClr val="000000"/>
                </a:solidFill>
              </a:rPr>
              <a:t>ntre care s-a stabilit o leg</a:t>
            </a:r>
            <a:r>
              <a:rPr lang="ro-RO" sz="2800" dirty="0">
                <a:solidFill>
                  <a:srgbClr val="000000"/>
                </a:solidFill>
              </a:rPr>
              <a:t>ă</a:t>
            </a:r>
            <a:r>
              <a:rPr lang="it-IT" sz="2800" dirty="0">
                <a:solidFill>
                  <a:srgbClr val="000000"/>
                </a:solidFill>
              </a:rPr>
              <a:t>tur</a:t>
            </a:r>
            <a:r>
              <a:rPr lang="ro-RO" sz="2800" dirty="0">
                <a:solidFill>
                  <a:srgbClr val="000000"/>
                </a:solidFill>
              </a:rPr>
              <a:t>ă</a:t>
            </a:r>
            <a:r>
              <a:rPr lang="it-IT" sz="2800" dirty="0">
                <a:solidFill>
                  <a:srgbClr val="000000"/>
                </a:solidFill>
              </a:rPr>
              <a:t> fizic</a:t>
            </a:r>
            <a:r>
              <a:rPr lang="ro-RO" sz="2800" dirty="0">
                <a:solidFill>
                  <a:srgbClr val="000000"/>
                </a:solidFill>
              </a:rPr>
              <a:t>ă</a:t>
            </a:r>
            <a:r>
              <a:rPr lang="it-IT" sz="2000" dirty="0">
                <a:solidFill>
                  <a:srgbClr val="000000"/>
                </a:solidFill>
              </a:rPr>
              <a:t>. </a:t>
            </a:r>
            <a:r>
              <a:rPr lang="en-US" sz="2000" dirty="0">
                <a:solidFill>
                  <a:srgbClr val="000000"/>
                </a:solidFill>
              </a:rPr>
              <a:t>El stabile</a:t>
            </a:r>
            <a:r>
              <a:rPr lang="ro-RO" sz="2000" dirty="0" err="1">
                <a:solidFill>
                  <a:srgbClr val="000000"/>
                </a:solidFill>
              </a:rPr>
              <a:t>ş</a:t>
            </a:r>
            <a:r>
              <a:rPr lang="en-US" sz="2000" dirty="0" err="1">
                <a:solidFill>
                  <a:srgbClr val="000000"/>
                </a:solidFill>
              </a:rPr>
              <a:t>te</a:t>
            </a:r>
            <a:r>
              <a:rPr lang="en-US" sz="2000" dirty="0">
                <a:solidFill>
                  <a:srgbClr val="000000"/>
                </a:solidFill>
              </a:rPr>
              <a:t> un </a:t>
            </a:r>
            <a:r>
              <a:rPr lang="en-US" sz="2000" dirty="0" err="1">
                <a:solidFill>
                  <a:srgbClr val="000000"/>
                </a:solidFill>
              </a:rPr>
              <a:t>limbaj</a:t>
            </a:r>
            <a:r>
              <a:rPr lang="en-US" sz="2000" dirty="0">
                <a:solidFill>
                  <a:srgbClr val="000000"/>
                </a:solidFill>
              </a:rPr>
              <a:t> </a:t>
            </a:r>
            <a:r>
              <a:rPr lang="en-US" sz="2000" dirty="0" err="1">
                <a:solidFill>
                  <a:srgbClr val="000000"/>
                </a:solidFill>
              </a:rPr>
              <a:t>comun</a:t>
            </a:r>
            <a:r>
              <a:rPr lang="en-US" sz="2000" dirty="0">
                <a:solidFill>
                  <a:srgbClr val="000000"/>
                </a:solidFill>
              </a:rPr>
              <a:t> de </a:t>
            </a:r>
            <a:r>
              <a:rPr lang="en-US" sz="2000" dirty="0" smtClean="0">
                <a:solidFill>
                  <a:srgbClr val="000000"/>
                </a:solidFill>
              </a:rPr>
              <a:t>dialog</a:t>
            </a:r>
            <a:endParaRPr lang="en-US" sz="2000" b="1" dirty="0" smtClean="0"/>
          </a:p>
          <a:p>
            <a:r>
              <a:rPr lang="ro-RO" sz="2800" b="1" dirty="0" smtClean="0"/>
              <a:t>	</a:t>
            </a:r>
            <a:r>
              <a:rPr lang="en-US" sz="3200" b="1" dirty="0" smtClean="0"/>
              <a:t>TCP/IP</a:t>
            </a:r>
            <a:r>
              <a:rPr lang="en-US" sz="3200" dirty="0" smtClean="0"/>
              <a:t> </a:t>
            </a:r>
            <a:r>
              <a:rPr lang="en-US" sz="3200" dirty="0"/>
              <a:t>(</a:t>
            </a:r>
            <a:r>
              <a:rPr lang="en-US" sz="3200" b="1" dirty="0"/>
              <a:t>T</a:t>
            </a:r>
            <a:r>
              <a:rPr lang="en-US" sz="3200" dirty="0"/>
              <a:t>ransmission </a:t>
            </a:r>
            <a:r>
              <a:rPr lang="en-US" sz="3200" b="1" dirty="0"/>
              <a:t>C</a:t>
            </a:r>
            <a:r>
              <a:rPr lang="en-US" sz="3200" dirty="0"/>
              <a:t>ontrol </a:t>
            </a:r>
            <a:r>
              <a:rPr lang="en-US" sz="3200" b="1" dirty="0"/>
              <a:t>P</a:t>
            </a:r>
            <a:r>
              <a:rPr lang="en-US" sz="3200" dirty="0"/>
              <a:t>rotocol/</a:t>
            </a:r>
            <a:r>
              <a:rPr lang="en-US" sz="3200" b="1" dirty="0"/>
              <a:t>I</a:t>
            </a:r>
            <a:r>
              <a:rPr lang="en-US" sz="3200" dirty="0"/>
              <a:t>nternet </a:t>
            </a:r>
            <a:r>
              <a:rPr lang="en-US" sz="3200" b="1" dirty="0"/>
              <a:t>P</a:t>
            </a:r>
            <a:r>
              <a:rPr lang="en-US" sz="3200" dirty="0"/>
              <a:t>rotocol) </a:t>
            </a:r>
            <a:endParaRPr lang="ro-RO" sz="2800" dirty="0" smtClean="0"/>
          </a:p>
          <a:p>
            <a:pPr marL="800100" lvl="1" indent="-342900" algn="just">
              <a:buFont typeface="Wingdings" panose="05000000000000000000" pitchFamily="2" charset="2"/>
              <a:buChar char="Ø"/>
            </a:pPr>
            <a:r>
              <a:rPr lang="ro-RO" sz="2400" dirty="0" smtClean="0"/>
              <a:t>este </a:t>
            </a:r>
            <a:r>
              <a:rPr lang="ro-RO" sz="2400" dirty="0"/>
              <a:t>protocolul de </a:t>
            </a:r>
            <a:r>
              <a:rPr lang="ro-RO" sz="2400" dirty="0" err="1"/>
              <a:t>retea</a:t>
            </a:r>
            <a:r>
              <a:rPr lang="ro-RO" sz="2400" dirty="0"/>
              <a:t> cel mai larg folosit în lume </a:t>
            </a:r>
            <a:endParaRPr lang="ro-RO" sz="2400" dirty="0"/>
          </a:p>
          <a:p>
            <a:pPr marL="800100" lvl="1" indent="-342900">
              <a:buFont typeface="Wingdings" panose="05000000000000000000" pitchFamily="2" charset="2"/>
              <a:buChar char="Ø"/>
            </a:pPr>
            <a:r>
              <a:rPr lang="ro-RO" sz="2400" dirty="0" smtClean="0"/>
              <a:t>se </a:t>
            </a:r>
            <a:r>
              <a:rPr lang="ro-RO" sz="2400" dirty="0" err="1"/>
              <a:t>referǎ</a:t>
            </a:r>
            <a:r>
              <a:rPr lang="ro-RO" sz="2400" dirty="0"/>
              <a:t> la o </a:t>
            </a:r>
            <a:r>
              <a:rPr lang="ro-RO" sz="2400" dirty="0" err="1"/>
              <a:t>întreagǎ</a:t>
            </a:r>
            <a:r>
              <a:rPr lang="ro-RO" sz="2400" dirty="0"/>
              <a:t> familie de protocoale înrudite, toate proiectate pentru a transfera </a:t>
            </a:r>
            <a:r>
              <a:rPr lang="ro-RO" sz="2400" dirty="0" err="1"/>
              <a:t>informatii</a:t>
            </a:r>
            <a:r>
              <a:rPr lang="ro-RO" sz="2400" dirty="0"/>
              <a:t> prin intermediul </a:t>
            </a:r>
            <a:r>
              <a:rPr lang="ro-RO" sz="2400" dirty="0" err="1"/>
              <a:t>retelei</a:t>
            </a:r>
            <a:r>
              <a:rPr lang="ro-RO" sz="2400" dirty="0"/>
              <a:t>. </a:t>
            </a:r>
            <a:endParaRPr lang="ro-RO" sz="2400" dirty="0">
              <a:effectLst/>
            </a:endParaRPr>
          </a:p>
        </p:txBody>
      </p:sp>
    </p:spTree>
  </p:cSld>
  <p:clrMapOvr>
    <a:masterClrMapping/>
  </p:clrMapOvr>
  <p:transition>
    <p:rand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dirty="0" smtClean="0"/>
              <a:t>Tipuri de protocoale</a:t>
            </a:r>
            <a:endParaRPr lang="ro-RO" dirty="0"/>
          </a:p>
        </p:txBody>
      </p:sp>
      <p:sp>
        <p:nvSpPr>
          <p:cNvPr id="3" name="Substituent conținut 2"/>
          <p:cNvSpPr>
            <a:spLocks noGrp="1"/>
          </p:cNvSpPr>
          <p:nvPr>
            <p:ph idx="1"/>
          </p:nvPr>
        </p:nvSpPr>
        <p:spPr>
          <a:xfrm>
            <a:off x="179512" y="2420888"/>
            <a:ext cx="8784976" cy="3672408"/>
          </a:xfrm>
        </p:spPr>
        <p:txBody>
          <a:bodyPr/>
          <a:lstStyle/>
          <a:p>
            <a:r>
              <a:rPr lang="ro-RO" sz="2800" b="1" dirty="0" smtClean="0"/>
              <a:t>FTP</a:t>
            </a:r>
            <a:r>
              <a:rPr lang="ro-RO" sz="2800" dirty="0" smtClean="0"/>
              <a:t> </a:t>
            </a:r>
            <a:r>
              <a:rPr lang="ro-RO" sz="2800" b="1" dirty="0" smtClean="0"/>
              <a:t>(</a:t>
            </a:r>
            <a:r>
              <a:rPr lang="ro-RO" sz="2800" b="1" dirty="0"/>
              <a:t>File Transfer Protocol</a:t>
            </a:r>
            <a:r>
              <a:rPr lang="ro-RO" sz="2800" b="1" dirty="0" smtClean="0"/>
              <a:t>) </a:t>
            </a:r>
            <a:r>
              <a:rPr lang="ro-RO" sz="2800" dirty="0" err="1"/>
              <a:t>Transferǎ</a:t>
            </a:r>
            <a:r>
              <a:rPr lang="ro-RO" sz="2800" dirty="0"/>
              <a:t> </a:t>
            </a:r>
            <a:r>
              <a:rPr lang="ro-RO" sz="2800" dirty="0" err="1"/>
              <a:t>fişiere</a:t>
            </a:r>
            <a:r>
              <a:rPr lang="ro-RO" sz="2800" dirty="0"/>
              <a:t> de la o </a:t>
            </a:r>
            <a:r>
              <a:rPr lang="ro-RO" sz="2800" dirty="0" err="1"/>
              <a:t>maşinǎ</a:t>
            </a:r>
            <a:r>
              <a:rPr lang="ro-RO" sz="2800" dirty="0"/>
              <a:t> la alta</a:t>
            </a:r>
            <a:r>
              <a:rPr lang="ro-RO" sz="2800" dirty="0" smtClean="0"/>
              <a:t>.</a:t>
            </a:r>
          </a:p>
          <a:p>
            <a:r>
              <a:rPr lang="ro-RO" sz="2800" b="1" dirty="0" smtClean="0"/>
              <a:t>HTTP</a:t>
            </a:r>
            <a:r>
              <a:rPr lang="ro-RO" sz="2800" dirty="0" smtClean="0"/>
              <a:t>(</a:t>
            </a:r>
            <a:r>
              <a:rPr lang="ro-RO" sz="2800" b="1" dirty="0" err="1" smtClean="0"/>
              <a:t>Hypertext</a:t>
            </a:r>
            <a:r>
              <a:rPr lang="ro-RO" sz="2800" b="1" dirty="0" smtClean="0"/>
              <a:t> </a:t>
            </a:r>
            <a:r>
              <a:rPr lang="ro-RO" sz="2800" b="1" dirty="0"/>
              <a:t>Transfer </a:t>
            </a:r>
            <a:r>
              <a:rPr lang="ro-RO" sz="2800" b="1" dirty="0" smtClean="0"/>
              <a:t>Protocol</a:t>
            </a:r>
            <a:r>
              <a:rPr lang="ro-RO" sz="2800" dirty="0" smtClean="0"/>
              <a:t>) </a:t>
            </a:r>
            <a:r>
              <a:rPr lang="ro-RO" sz="2800" dirty="0"/>
              <a:t>este </a:t>
            </a:r>
            <a:r>
              <a:rPr lang="ro-RO" sz="2800" dirty="0" smtClean="0"/>
              <a:t>utilizat</a:t>
            </a:r>
            <a:r>
              <a:rPr lang="en-US" sz="2800" dirty="0" smtClean="0"/>
              <a:t> in </a:t>
            </a:r>
            <a:r>
              <a:rPr lang="ro-RO" sz="2800" dirty="0" smtClean="0"/>
              <a:t>transfer</a:t>
            </a:r>
            <a:r>
              <a:rPr lang="en-US" sz="2800" dirty="0" err="1" smtClean="0"/>
              <a:t>ul</a:t>
            </a:r>
            <a:r>
              <a:rPr lang="ro-RO" sz="2800" dirty="0" smtClean="0"/>
              <a:t> </a:t>
            </a:r>
            <a:r>
              <a:rPr lang="ro-RO" sz="2800" dirty="0"/>
              <a:t>de </a:t>
            </a:r>
            <a:r>
              <a:rPr lang="ro-RO" sz="2800" b="1" dirty="0" err="1"/>
              <a:t>fişiere</a:t>
            </a:r>
            <a:r>
              <a:rPr lang="ro-RO" sz="2800" b="1" dirty="0"/>
              <a:t> </a:t>
            </a:r>
            <a:r>
              <a:rPr lang="ro-RO" sz="2800" b="1" dirty="0" err="1" smtClean="0"/>
              <a:t>hypertext</a:t>
            </a:r>
            <a:r>
              <a:rPr lang="en-US" sz="2800" b="1" dirty="0" smtClean="0"/>
              <a:t> </a:t>
            </a:r>
            <a:r>
              <a:rPr lang="en-US" sz="2800" dirty="0" smtClean="0"/>
              <a:t>(</a:t>
            </a:r>
            <a:r>
              <a:rPr lang="ro-RO" sz="2800" dirty="0" smtClean="0"/>
              <a:t>paginile Web</a:t>
            </a:r>
            <a:r>
              <a:rPr lang="en-US" sz="2800" dirty="0" smtClean="0"/>
              <a:t>)</a:t>
            </a:r>
            <a:r>
              <a:rPr lang="ro-RO" sz="2800" dirty="0" smtClean="0"/>
              <a:t> </a:t>
            </a:r>
            <a:r>
              <a:rPr lang="en-US" sz="2800" dirty="0" smtClean="0"/>
              <a:t>in www</a:t>
            </a:r>
          </a:p>
          <a:p>
            <a:r>
              <a:rPr lang="ro-RO" sz="2800" b="1" dirty="0" smtClean="0"/>
              <a:t>SMTP</a:t>
            </a:r>
            <a:r>
              <a:rPr lang="en-US" sz="2800" dirty="0" smtClean="0"/>
              <a:t>(</a:t>
            </a:r>
            <a:r>
              <a:rPr lang="ro-RO" sz="2800" b="1" dirty="0"/>
              <a:t>Simple Mail Transfer </a:t>
            </a:r>
            <a:r>
              <a:rPr lang="ro-RO" sz="2800" b="1" dirty="0" smtClean="0"/>
              <a:t>Protocol</a:t>
            </a:r>
            <a:r>
              <a:rPr lang="en-US" sz="2800" b="1" dirty="0" smtClean="0"/>
              <a:t>)</a:t>
            </a:r>
            <a:r>
              <a:rPr lang="ro-RO" sz="2800" dirty="0" smtClean="0"/>
              <a:t> </a:t>
            </a:r>
            <a:r>
              <a:rPr lang="en-US" sz="2800" dirty="0" err="1" smtClean="0"/>
              <a:t>pentru</a:t>
            </a:r>
            <a:r>
              <a:rPr lang="en-US" sz="2800" dirty="0" smtClean="0"/>
              <a:t> </a:t>
            </a:r>
            <a:r>
              <a:rPr lang="ro-RO" sz="2800" dirty="0" smtClean="0"/>
              <a:t>poștă </a:t>
            </a:r>
            <a:r>
              <a:rPr lang="ro-RO" sz="2800" dirty="0"/>
              <a:t>electronică</a:t>
            </a:r>
          </a:p>
        </p:txBody>
      </p:sp>
    </p:spTree>
    <p:extLst>
      <p:ext uri="{BB962C8B-B14F-4D97-AF65-F5344CB8AC3E}">
        <p14:creationId xmlns:p14="http://schemas.microsoft.com/office/powerpoint/2010/main" val="3947542890"/>
      </p:ext>
    </p:extLst>
  </p:cSld>
  <p:clrMapOvr>
    <a:masterClrMapping/>
  </p:clrMapOvr>
  <p:transition>
    <p:rand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1979712" y="332656"/>
            <a:ext cx="8229600" cy="1371600"/>
          </a:xfrm>
        </p:spPr>
        <p:txBody>
          <a:bodyPr/>
          <a:lstStyle/>
          <a:p>
            <a:r>
              <a:rPr lang="ro-RO" dirty="0"/>
              <a:t>Servicii </a:t>
            </a:r>
            <a:r>
              <a:rPr lang="ro-RO" dirty="0" smtClean="0"/>
              <a:t>Internet</a:t>
            </a:r>
            <a:endParaRPr lang="ro-RO" dirty="0"/>
          </a:p>
        </p:txBody>
      </p:sp>
      <p:sp>
        <p:nvSpPr>
          <p:cNvPr id="4" name="Dreptunghi rotunjit 3"/>
          <p:cNvSpPr/>
          <p:nvPr/>
        </p:nvSpPr>
        <p:spPr>
          <a:xfrm>
            <a:off x="464590" y="1628800"/>
            <a:ext cx="8679410" cy="511256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14400" lvl="1" indent="-457200">
              <a:buFont typeface="+mj-lt"/>
              <a:buAutoNum type="arabicPeriod"/>
            </a:pPr>
            <a:r>
              <a:rPr lang="ro-RO" sz="2400" b="1" dirty="0" smtClean="0">
                <a:solidFill>
                  <a:schemeClr val="tx1"/>
                </a:solidFill>
              </a:rPr>
              <a:t>Serviciul </a:t>
            </a:r>
            <a:r>
              <a:rPr lang="ro-RO" sz="2400" b="1" dirty="0" err="1">
                <a:solidFill>
                  <a:schemeClr val="tx1"/>
                </a:solidFill>
              </a:rPr>
              <a:t>Telnet</a:t>
            </a:r>
            <a:r>
              <a:rPr lang="ro-RO" sz="2400" b="1" dirty="0">
                <a:solidFill>
                  <a:schemeClr val="tx1"/>
                </a:solidFill>
              </a:rPr>
              <a:t> </a:t>
            </a:r>
            <a:r>
              <a:rPr lang="ro-RO" sz="2400" dirty="0">
                <a:solidFill>
                  <a:schemeClr val="tx1"/>
                </a:solidFill>
              </a:rPr>
              <a:t>permite utilizatorului să aibă accesul la calculatoarele aflate la distanță.</a:t>
            </a:r>
            <a:endParaRPr lang="en-US" sz="2400" dirty="0">
              <a:solidFill>
                <a:schemeClr val="tx1"/>
              </a:solidFill>
            </a:endParaRPr>
          </a:p>
          <a:p>
            <a:pPr marL="914400" lvl="1" indent="-457200">
              <a:buFont typeface="+mj-lt"/>
              <a:buAutoNum type="arabicPeriod"/>
            </a:pPr>
            <a:r>
              <a:rPr lang="ro-RO" sz="2400" b="1" dirty="0" smtClean="0">
                <a:solidFill>
                  <a:schemeClr val="tx1"/>
                </a:solidFill>
              </a:rPr>
              <a:t>serviciul </a:t>
            </a:r>
            <a:r>
              <a:rPr lang="ro-RO" sz="2400" b="1" dirty="0">
                <a:solidFill>
                  <a:schemeClr val="tx1"/>
                </a:solidFill>
              </a:rPr>
              <a:t>FTP(</a:t>
            </a:r>
            <a:r>
              <a:rPr lang="ro-RO" sz="2400" dirty="0">
                <a:solidFill>
                  <a:schemeClr val="tx1"/>
                </a:solidFill>
              </a:rPr>
              <a:t>File Transfer Protocol</a:t>
            </a:r>
            <a:r>
              <a:rPr lang="ro-RO" sz="2400" b="1" dirty="0">
                <a:solidFill>
                  <a:schemeClr val="tx1"/>
                </a:solidFill>
              </a:rPr>
              <a:t>) </a:t>
            </a:r>
            <a:endParaRPr lang="en-US" sz="2400" b="1" dirty="0" smtClean="0">
              <a:solidFill>
                <a:schemeClr val="tx1"/>
              </a:solidFill>
            </a:endParaRPr>
          </a:p>
          <a:p>
            <a:pPr marL="914400" lvl="1" indent="-457200">
              <a:buFont typeface="+mj-lt"/>
              <a:buAutoNum type="arabicPeriod"/>
            </a:pPr>
            <a:r>
              <a:rPr lang="ro-RO" sz="2400" b="1" dirty="0">
                <a:solidFill>
                  <a:schemeClr val="tx1"/>
                </a:solidFill>
              </a:rPr>
              <a:t>serviciul </a:t>
            </a:r>
            <a:r>
              <a:rPr lang="en-US" sz="2400" b="1" dirty="0" smtClean="0">
                <a:solidFill>
                  <a:schemeClr val="tx1"/>
                </a:solidFill>
              </a:rPr>
              <a:t>de </a:t>
            </a:r>
            <a:r>
              <a:rPr lang="ro-RO" sz="2400" b="1" dirty="0" smtClean="0">
                <a:solidFill>
                  <a:schemeClr val="tx1"/>
                </a:solidFill>
              </a:rPr>
              <a:t>E-mail</a:t>
            </a:r>
            <a:endParaRPr lang="ro-RO" sz="2400" b="1" dirty="0">
              <a:solidFill>
                <a:schemeClr val="tx1"/>
              </a:solidFill>
            </a:endParaRPr>
          </a:p>
          <a:p>
            <a:pPr marL="914400" lvl="1" indent="-457200">
              <a:buFont typeface="+mj-lt"/>
              <a:buAutoNum type="arabicPeriod"/>
            </a:pPr>
            <a:r>
              <a:rPr lang="ro-RO" sz="2400" b="1" dirty="0" smtClean="0">
                <a:solidFill>
                  <a:schemeClr val="tx1"/>
                </a:solidFill>
              </a:rPr>
              <a:t>WWW </a:t>
            </a:r>
            <a:r>
              <a:rPr lang="ro-RO" sz="2400" b="1" dirty="0">
                <a:solidFill>
                  <a:schemeClr val="tx1"/>
                </a:solidFill>
              </a:rPr>
              <a:t>(World </a:t>
            </a:r>
            <a:r>
              <a:rPr lang="ro-RO" sz="2400" b="1" dirty="0" err="1">
                <a:solidFill>
                  <a:schemeClr val="tx1"/>
                </a:solidFill>
              </a:rPr>
              <a:t>Wide</a:t>
            </a:r>
            <a:r>
              <a:rPr lang="ro-RO" sz="2400" b="1" dirty="0">
                <a:solidFill>
                  <a:schemeClr val="tx1"/>
                </a:solidFill>
              </a:rPr>
              <a:t> Web</a:t>
            </a:r>
            <a:r>
              <a:rPr lang="ro-RO" sz="2400" b="1" dirty="0" smtClean="0">
                <a:solidFill>
                  <a:schemeClr val="tx1"/>
                </a:solidFill>
              </a:rPr>
              <a:t>)</a:t>
            </a:r>
            <a:endParaRPr lang="en-US" sz="2400" b="1" dirty="0" smtClean="0">
              <a:solidFill>
                <a:schemeClr val="tx1"/>
              </a:solidFill>
            </a:endParaRPr>
          </a:p>
          <a:p>
            <a:pPr marL="914400" lvl="1" indent="-457200">
              <a:buFont typeface="+mj-lt"/>
              <a:buAutoNum type="arabicPeriod"/>
            </a:pPr>
            <a:r>
              <a:rPr lang="en-US" sz="2400" b="1" dirty="0" err="1" smtClean="0">
                <a:solidFill>
                  <a:schemeClr val="tx1"/>
                </a:solidFill>
              </a:rPr>
              <a:t>Serviciul</a:t>
            </a:r>
            <a:r>
              <a:rPr lang="en-US" sz="2400" b="1" dirty="0" smtClean="0">
                <a:solidFill>
                  <a:schemeClr val="tx1"/>
                </a:solidFill>
              </a:rPr>
              <a:t> de </a:t>
            </a:r>
            <a:r>
              <a:rPr lang="en-US" sz="2400" b="1" dirty="0" err="1">
                <a:solidFill>
                  <a:schemeClr val="tx1"/>
                </a:solidFill>
              </a:rPr>
              <a:t>comunicare</a:t>
            </a:r>
            <a:r>
              <a:rPr lang="en-US" sz="2400" b="1" dirty="0">
                <a:solidFill>
                  <a:schemeClr val="tx1"/>
                </a:solidFill>
              </a:rPr>
              <a:t> in </a:t>
            </a:r>
            <a:r>
              <a:rPr lang="en-US" sz="2400" b="1" dirty="0" err="1">
                <a:solidFill>
                  <a:schemeClr val="tx1"/>
                </a:solidFill>
              </a:rPr>
              <a:t>timp</a:t>
            </a:r>
            <a:r>
              <a:rPr lang="en-US" sz="2400" b="1" dirty="0">
                <a:solidFill>
                  <a:schemeClr val="tx1"/>
                </a:solidFill>
              </a:rPr>
              <a:t> real </a:t>
            </a:r>
            <a:endParaRPr lang="ro-RO" sz="2400" b="1" dirty="0" smtClean="0">
              <a:solidFill>
                <a:schemeClr val="tx1"/>
              </a:solidFill>
            </a:endParaRPr>
          </a:p>
          <a:p>
            <a:pPr marL="914400" lvl="1" indent="-457200">
              <a:buFont typeface="+mj-lt"/>
              <a:buAutoNum type="arabicPeriod"/>
            </a:pPr>
            <a:r>
              <a:rPr lang="ro-RO" sz="2400" b="1" dirty="0" smtClean="0">
                <a:solidFill>
                  <a:schemeClr val="tx1"/>
                </a:solidFill>
              </a:rPr>
              <a:t>e-</a:t>
            </a:r>
            <a:r>
              <a:rPr lang="ro-RO" sz="2400" b="1" dirty="0" err="1" smtClean="0">
                <a:solidFill>
                  <a:schemeClr val="tx1"/>
                </a:solidFill>
              </a:rPr>
              <a:t>commerce</a:t>
            </a:r>
            <a:r>
              <a:rPr lang="ro-RO" sz="2400" b="1" dirty="0" smtClean="0">
                <a:solidFill>
                  <a:schemeClr val="tx1"/>
                </a:solidFill>
              </a:rPr>
              <a:t> </a:t>
            </a:r>
            <a:r>
              <a:rPr lang="ro-RO" sz="2400" dirty="0" smtClean="0">
                <a:solidFill>
                  <a:schemeClr val="tx1"/>
                </a:solidFill>
              </a:rPr>
              <a:t>– </a:t>
            </a:r>
            <a:r>
              <a:rPr lang="ro-RO" sz="2400" dirty="0" err="1" smtClean="0">
                <a:solidFill>
                  <a:schemeClr val="tx1"/>
                </a:solidFill>
              </a:rPr>
              <a:t>comert</a:t>
            </a:r>
            <a:r>
              <a:rPr lang="ro-RO" sz="2400" dirty="0" smtClean="0">
                <a:solidFill>
                  <a:schemeClr val="tx1"/>
                </a:solidFill>
              </a:rPr>
              <a:t> electronic</a:t>
            </a:r>
          </a:p>
          <a:p>
            <a:pPr marL="914400" lvl="1" indent="-457200">
              <a:buFont typeface="+mj-lt"/>
              <a:buAutoNum type="arabicPeriod"/>
            </a:pPr>
            <a:r>
              <a:rPr lang="ro-RO" sz="2400" b="1" dirty="0" smtClean="0">
                <a:solidFill>
                  <a:schemeClr val="tx1"/>
                </a:solidFill>
              </a:rPr>
              <a:t>E-</a:t>
            </a:r>
            <a:r>
              <a:rPr lang="ro-RO" sz="2400" b="1" dirty="0" err="1" smtClean="0">
                <a:solidFill>
                  <a:schemeClr val="tx1"/>
                </a:solidFill>
              </a:rPr>
              <a:t>learning</a:t>
            </a:r>
            <a:r>
              <a:rPr lang="ro-RO" sz="2400" dirty="0" smtClean="0">
                <a:solidFill>
                  <a:schemeClr val="tx1"/>
                </a:solidFill>
              </a:rPr>
              <a:t> - </a:t>
            </a:r>
            <a:r>
              <a:rPr lang="ro-RO" sz="2400" dirty="0">
                <a:solidFill>
                  <a:schemeClr val="tx1"/>
                </a:solidFill>
                <a:hlinkClick r:id="rId2" tooltip="Media electronică — pagină inexistentă"/>
              </a:rPr>
              <a:t>media electronică</a:t>
            </a:r>
            <a:r>
              <a:rPr lang="ro-RO" sz="2400" dirty="0">
                <a:solidFill>
                  <a:schemeClr val="tx1"/>
                </a:solidFill>
              </a:rPr>
              <a:t> și tehnologii informaționale și de comunicație (ICT) în educație</a:t>
            </a:r>
            <a:endParaRPr lang="ro-RO" sz="2400" dirty="0" smtClean="0">
              <a:solidFill>
                <a:schemeClr val="tx1"/>
              </a:solidFill>
            </a:endParaRPr>
          </a:p>
          <a:p>
            <a:pPr marL="914400" lvl="1" indent="-457200">
              <a:buFont typeface="+mj-lt"/>
              <a:buAutoNum type="arabicPeriod"/>
            </a:pPr>
            <a:r>
              <a:rPr lang="ro-RO" sz="2400" b="1" dirty="0">
                <a:solidFill>
                  <a:schemeClr val="tx1"/>
                </a:solidFill>
              </a:rPr>
              <a:t>răspândirea știrilor</a:t>
            </a:r>
            <a:r>
              <a:rPr lang="ro-RO" sz="2400" dirty="0">
                <a:solidFill>
                  <a:schemeClr val="tx1"/>
                </a:solidFill>
              </a:rPr>
              <a:t> prin metode </a:t>
            </a:r>
            <a:r>
              <a:rPr lang="ro-RO" sz="2400" dirty="0" smtClean="0">
                <a:solidFill>
                  <a:schemeClr val="tx1"/>
                </a:solidFill>
                <a:hlinkClick r:id="rId3" tooltip="RSS"/>
              </a:rPr>
              <a:t>RSS</a:t>
            </a:r>
            <a:endParaRPr lang="ro-RO" sz="2400" dirty="0" smtClean="0">
              <a:solidFill>
                <a:schemeClr val="tx1"/>
              </a:solidFill>
            </a:endParaRPr>
          </a:p>
          <a:p>
            <a:pPr marL="914400" lvl="1" indent="-457200">
              <a:buFont typeface="+mj-lt"/>
              <a:buAutoNum type="arabicPeriod"/>
            </a:pPr>
            <a:r>
              <a:rPr lang="ro-RO" sz="2400" b="1" dirty="0">
                <a:solidFill>
                  <a:schemeClr val="tx1"/>
                </a:solidFill>
              </a:rPr>
              <a:t>grupuri de discuții </a:t>
            </a:r>
            <a:r>
              <a:rPr lang="ro-RO" sz="2400" dirty="0">
                <a:solidFill>
                  <a:schemeClr val="tx1"/>
                </a:solidFill>
              </a:rPr>
              <a:t>pe diverse teme, sisteme de jocuri </a:t>
            </a:r>
            <a:r>
              <a:rPr lang="ro-RO" sz="2400" dirty="0" smtClean="0">
                <a:solidFill>
                  <a:schemeClr val="tx1"/>
                </a:solidFill>
              </a:rPr>
              <a:t>interactive, etc</a:t>
            </a:r>
          </a:p>
          <a:p>
            <a:pPr marL="914400" lvl="1" indent="-457200">
              <a:buFont typeface="+mj-lt"/>
              <a:buAutoNum type="arabicPeriod"/>
            </a:pPr>
            <a:endParaRPr lang="ro-RO" sz="2400" b="1" dirty="0">
              <a:solidFill>
                <a:schemeClr val="tx1"/>
              </a:solidFill>
            </a:endParaRPr>
          </a:p>
        </p:txBody>
      </p:sp>
    </p:spTree>
    <p:extLst>
      <p:ext uri="{BB962C8B-B14F-4D97-AF65-F5344CB8AC3E}">
        <p14:creationId xmlns:p14="http://schemas.microsoft.com/office/powerpoint/2010/main" val="91093340"/>
      </p:ext>
    </p:extLst>
  </p:cSld>
  <p:clrMapOvr>
    <a:masterClrMapping/>
  </p:clrMapOvr>
  <p:transition>
    <p:random/>
  </p:transition>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Override1.xml><?xml version="1.0" encoding="utf-8"?>
<a:themeOverride xmlns:a="http://schemas.openxmlformats.org/drawingml/2006/main">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themeOverride>
</file>

<file path=docProps/app.xml><?xml version="1.0" encoding="utf-8"?>
<Properties xmlns="http://schemas.openxmlformats.org/officeDocument/2006/extended-properties" xmlns:vt="http://schemas.openxmlformats.org/officeDocument/2006/docPropsVTypes">
  <Template>Pixel</Template>
  <TotalTime>357</TotalTime>
  <Words>1237</Words>
  <Application>Microsoft Office PowerPoint</Application>
  <PresentationFormat>Expunere pe ecran (4:3)</PresentationFormat>
  <Paragraphs>172</Paragraphs>
  <Slides>31</Slides>
  <Notes>0</Notes>
  <HiddenSlides>0</HiddenSlides>
  <MMClips>0</MMClips>
  <ScaleCrop>false</ScaleCrop>
  <HeadingPairs>
    <vt:vector size="6" baseType="variant">
      <vt:variant>
        <vt:lpstr>Fonturi utilizate</vt:lpstr>
      </vt:variant>
      <vt:variant>
        <vt:i4>7</vt:i4>
      </vt:variant>
      <vt:variant>
        <vt:lpstr>Temă</vt:lpstr>
      </vt:variant>
      <vt:variant>
        <vt:i4>2</vt:i4>
      </vt:variant>
      <vt:variant>
        <vt:lpstr>Titluri diapozitive</vt:lpstr>
      </vt:variant>
      <vt:variant>
        <vt:i4>31</vt:i4>
      </vt:variant>
    </vt:vector>
  </HeadingPairs>
  <TitlesOfParts>
    <vt:vector size="40" baseType="lpstr">
      <vt:lpstr>Arial</vt:lpstr>
      <vt:lpstr>Arial Black</vt:lpstr>
      <vt:lpstr>Comic Sans MS</vt:lpstr>
      <vt:lpstr>Times New Roman</vt:lpstr>
      <vt:lpstr>Verdana</vt:lpstr>
      <vt:lpstr>Wingdings</vt:lpstr>
      <vt:lpstr>Wingdings 2</vt:lpstr>
      <vt:lpstr>Pixel</vt:lpstr>
      <vt:lpstr>Aspect</vt:lpstr>
      <vt:lpstr>Internetul </vt:lpstr>
      <vt:lpstr>Ce se intelege prin Internet?</vt:lpstr>
      <vt:lpstr>Prezentare PowerPoint</vt:lpstr>
      <vt:lpstr>Prezentare PowerPoint</vt:lpstr>
      <vt:lpstr>Istoria Internetului</vt:lpstr>
      <vt:lpstr>Internetul astazi</vt:lpstr>
      <vt:lpstr>Protocolul</vt:lpstr>
      <vt:lpstr>Tipuri de protocoale</vt:lpstr>
      <vt:lpstr>Servicii Internet</vt:lpstr>
      <vt:lpstr>FTP</vt:lpstr>
      <vt:lpstr>E-mail</vt:lpstr>
      <vt:lpstr>WWW (World Wide Web)</vt:lpstr>
      <vt:lpstr>Serviciul de comunicare in timp real</vt:lpstr>
      <vt:lpstr>Prezentare PowerPoint</vt:lpstr>
      <vt:lpstr>Router vs. Modem</vt:lpstr>
      <vt:lpstr>Tipuri de comunicaţii</vt:lpstr>
      <vt:lpstr>Provider - ISP</vt:lpstr>
      <vt:lpstr>Browser-ul</vt:lpstr>
      <vt:lpstr>Prezentare PowerPoint</vt:lpstr>
      <vt:lpstr>Adresa IP</vt:lpstr>
      <vt:lpstr>URL</vt:lpstr>
      <vt:lpstr>Adrese de e-mail</vt:lpstr>
      <vt:lpstr>Structura unui e-mail</vt:lpstr>
      <vt:lpstr>Prezentare PowerPoint</vt:lpstr>
      <vt:lpstr>Tehnici de căutare exactă</vt:lpstr>
      <vt:lpstr>Măsuri de securitate</vt:lpstr>
      <vt:lpstr>Regulilor de comportare in Internet</vt:lpstr>
      <vt:lpstr>Prezentare PowerPoint</vt:lpstr>
      <vt:lpstr>Prezentare PowerPoint</vt:lpstr>
      <vt:lpstr>Prezentare PowerPoint</vt:lpstr>
      <vt:lpstr>Prezentare PowerPoint</vt:lpstr>
    </vt:vector>
  </TitlesOfParts>
  <Company>Grupul Şcolar Anghel Saligny Iaşi</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INTERNET</dc:title>
  <dc:creator>prof</dc:creator>
  <cp:lastModifiedBy>Iulia</cp:lastModifiedBy>
  <cp:revision>110</cp:revision>
  <dcterms:created xsi:type="dcterms:W3CDTF">2008-09-18T08:57:27Z</dcterms:created>
  <dcterms:modified xsi:type="dcterms:W3CDTF">2017-05-06T15:37:50Z</dcterms:modified>
</cp:coreProperties>
</file>